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"/>
  </p:notesMasterIdLst>
  <p:sldIdLst>
    <p:sldId id="263" r:id="rId2"/>
  </p:sldIdLst>
  <p:sldSz cx="30243463" cy="42773600"/>
  <p:notesSz cx="7099300" cy="10234613"/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718398" algn="l" rtl="0" fontAlgn="base" latinLnBrk="1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436797" algn="l" rtl="0" fontAlgn="base" latinLnBrk="1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2155195" algn="l" rtl="0" fontAlgn="base" latinLnBrk="1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873593" algn="l" rtl="0" fontAlgn="base" latinLnBrk="1">
      <a:spcBef>
        <a:spcPct val="0"/>
      </a:spcBef>
      <a:spcAft>
        <a:spcPct val="0"/>
      </a:spcAft>
      <a:defRPr kumimoji="1" sz="4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3591992" algn="l" defTabSz="1436797" rtl="0" eaLnBrk="1" latinLnBrk="1" hangingPunct="1">
      <a:defRPr kumimoji="1" sz="4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6pPr>
    <a:lvl7pPr marL="4310390" algn="l" defTabSz="1436797" rtl="0" eaLnBrk="1" latinLnBrk="1" hangingPunct="1">
      <a:defRPr kumimoji="1" sz="4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7pPr>
    <a:lvl8pPr marL="5028789" algn="l" defTabSz="1436797" rtl="0" eaLnBrk="1" latinLnBrk="1" hangingPunct="1">
      <a:defRPr kumimoji="1" sz="4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8pPr>
    <a:lvl9pPr marL="5747187" algn="l" defTabSz="1436797" rtl="0" eaLnBrk="1" latinLnBrk="1" hangingPunct="1">
      <a:defRPr kumimoji="1" sz="41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947">
          <p15:clr>
            <a:srgbClr val="A4A3A4"/>
          </p15:clr>
        </p15:guide>
        <p15:guide id="2" orient="horz" pos="26173">
          <p15:clr>
            <a:srgbClr val="A4A3A4"/>
          </p15:clr>
        </p15:guide>
        <p15:guide id="3" orient="horz" pos="25900">
          <p15:clr>
            <a:srgbClr val="A4A3A4"/>
          </p15:clr>
        </p15:guide>
        <p15:guide id="4" orient="horz" pos="771">
          <p15:clr>
            <a:srgbClr val="A4A3A4"/>
          </p15:clr>
        </p15:guide>
        <p15:guide id="5" orient="horz" pos="4899">
          <p15:clr>
            <a:srgbClr val="A4A3A4"/>
          </p15:clr>
        </p15:guide>
        <p15:guide id="6" orient="horz" pos="25583">
          <p15:clr>
            <a:srgbClr val="A4A3A4"/>
          </p15:clr>
        </p15:guide>
        <p15:guide id="7" orient="horz" pos="12429">
          <p15:clr>
            <a:srgbClr val="A4A3A4"/>
          </p15:clr>
        </p15:guide>
        <p15:guide id="8" orient="horz" pos="12882">
          <p15:clr>
            <a:srgbClr val="A4A3A4"/>
          </p15:clr>
        </p15:guide>
        <p15:guide id="9" orient="horz" pos="15468">
          <p15:clr>
            <a:srgbClr val="A4A3A4"/>
          </p15:clr>
        </p15:guide>
        <p15:guide id="10" orient="horz" pos="15014">
          <p15:clr>
            <a:srgbClr val="A4A3A4"/>
          </p15:clr>
        </p15:guide>
        <p15:guide id="11" orient="horz" pos="19097">
          <p15:clr>
            <a:srgbClr val="A4A3A4"/>
          </p15:clr>
        </p15:guide>
        <p15:guide id="12" orient="horz" pos="18643">
          <p15:clr>
            <a:srgbClr val="A4A3A4"/>
          </p15:clr>
        </p15:guide>
        <p15:guide id="13" orient="horz" pos="5353">
          <p15:clr>
            <a:srgbClr val="A4A3A4"/>
          </p15:clr>
        </p15:guide>
        <p15:guide id="14" orient="horz" pos="5579">
          <p15:clr>
            <a:srgbClr val="A4A3A4"/>
          </p15:clr>
        </p15:guide>
        <p15:guide id="15" orient="horz" pos="8120">
          <p15:clr>
            <a:srgbClr val="A4A3A4"/>
          </p15:clr>
        </p15:guide>
        <p15:guide id="16" orient="horz" pos="24177">
          <p15:clr>
            <a:srgbClr val="A4A3A4"/>
          </p15:clr>
        </p15:guide>
        <p15:guide id="17" orient="horz" pos="24630">
          <p15:clr>
            <a:srgbClr val="A4A3A4"/>
          </p15:clr>
        </p15:guide>
        <p15:guide id="18" orient="horz" pos="24404">
          <p15:clr>
            <a:srgbClr val="A4A3A4"/>
          </p15:clr>
        </p15:guide>
        <p15:guide id="19" orient="horz" pos="4627">
          <p15:clr>
            <a:srgbClr val="A4A3A4"/>
          </p15:clr>
        </p15:guide>
        <p15:guide id="20" orient="horz" pos="8800">
          <p15:clr>
            <a:srgbClr val="A4A3A4"/>
          </p15:clr>
        </p15:guide>
        <p15:guide id="21" pos="9389">
          <p15:clr>
            <a:srgbClr val="A4A3A4"/>
          </p15:clr>
        </p15:guide>
        <p15:guide id="22" pos="680">
          <p15:clr>
            <a:srgbClr val="A4A3A4"/>
          </p15:clr>
        </p15:guide>
        <p15:guide id="23" pos="18688">
          <p15:clr>
            <a:srgbClr val="A4A3A4"/>
          </p15:clr>
        </p15:guide>
        <p15:guide id="24" pos="18869">
          <p15:clr>
            <a:srgbClr val="A4A3A4"/>
          </p15:clr>
        </p15:guide>
        <p15:guide id="25" pos="181">
          <p15:clr>
            <a:srgbClr val="A4A3A4"/>
          </p15:clr>
        </p15:guide>
        <p15:guide id="26" pos="9661">
          <p15:clr>
            <a:srgbClr val="A4A3A4"/>
          </p15:clr>
        </p15:guide>
        <p15:guide id="27" pos="9207">
          <p15:clr>
            <a:srgbClr val="A4A3A4"/>
          </p15:clr>
        </p15:guide>
        <p15:guide id="28" pos="1270">
          <p15:clr>
            <a:srgbClr val="A4A3A4"/>
          </p15:clr>
        </p15:guide>
        <p15:guide id="29" pos="10160">
          <p15:clr>
            <a:srgbClr val="A4A3A4"/>
          </p15:clr>
        </p15:guide>
        <p15:guide id="30" pos="14152">
          <p15:clr>
            <a:srgbClr val="A4A3A4"/>
          </p15:clr>
        </p15:guide>
        <p15:guide id="31" pos="13970">
          <p15:clr>
            <a:srgbClr val="A4A3A4"/>
          </p15:clr>
        </p15:guide>
        <p15:guide id="32" pos="18597">
          <p15:clr>
            <a:srgbClr val="A4A3A4"/>
          </p15:clr>
        </p15:guide>
        <p15:guide id="33" pos="272">
          <p15:clr>
            <a:srgbClr val="A4A3A4"/>
          </p15:clr>
        </p15:guide>
        <p15:guide id="34" pos="97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80808"/>
    <a:srgbClr val="0000FF"/>
    <a:srgbClr val="05BEFF"/>
    <a:srgbClr val="6699FF"/>
    <a:srgbClr val="FFEEB7"/>
    <a:srgbClr val="DCEEF0"/>
    <a:srgbClr val="DAA600"/>
    <a:srgbClr val="FFE181"/>
    <a:srgbClr val="A27B00"/>
    <a:srgbClr val="1126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9262" autoAdjust="0"/>
    <p:restoredTop sz="94387" autoAdjust="0"/>
  </p:normalViewPr>
  <p:slideViewPr>
    <p:cSldViewPr>
      <p:cViewPr varScale="1">
        <p:scale>
          <a:sx n="30" d="100"/>
          <a:sy n="30" d="100"/>
        </p:scale>
        <p:origin x="186" y="504"/>
      </p:cViewPr>
      <p:guideLst>
        <p:guide orient="horz" pos="3947"/>
        <p:guide orient="horz" pos="26173"/>
        <p:guide orient="horz" pos="25900"/>
        <p:guide orient="horz" pos="771"/>
        <p:guide orient="horz" pos="4899"/>
        <p:guide orient="horz" pos="25583"/>
        <p:guide orient="horz" pos="12429"/>
        <p:guide orient="horz" pos="12882"/>
        <p:guide orient="horz" pos="15468"/>
        <p:guide orient="horz" pos="15014"/>
        <p:guide orient="horz" pos="19097"/>
        <p:guide orient="horz" pos="18643"/>
        <p:guide orient="horz" pos="5353"/>
        <p:guide orient="horz" pos="5579"/>
        <p:guide orient="horz" pos="8120"/>
        <p:guide orient="horz" pos="24177"/>
        <p:guide orient="horz" pos="24630"/>
        <p:guide orient="horz" pos="24404"/>
        <p:guide orient="horz" pos="4627"/>
        <p:guide orient="horz" pos="8800"/>
        <p:guide pos="9389"/>
        <p:guide pos="680"/>
        <p:guide pos="18688"/>
        <p:guide pos="18869"/>
        <p:guide pos="181"/>
        <p:guide pos="9661"/>
        <p:guide pos="9207"/>
        <p:guide pos="1270"/>
        <p:guide pos="10160"/>
        <p:guide pos="14152"/>
        <p:guide pos="13970"/>
        <p:guide pos="18597"/>
        <p:guide pos="272"/>
        <p:guide pos="9752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1" y="0"/>
            <a:ext cx="3076455" cy="511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2240" tIns="16120" rIns="32240" bIns="16120" numCol="1" anchor="t" anchorCtr="0" compatLnSpc="1">
            <a:prstTxWarp prst="textNoShape">
              <a:avLst/>
            </a:prstTxWarp>
          </a:bodyPr>
          <a:lstStyle>
            <a:lvl1pPr>
              <a:defRPr sz="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202" y="0"/>
            <a:ext cx="3076455" cy="511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2240" tIns="16120" rIns="32240" bIns="16120" numCol="1" anchor="t" anchorCtr="0" compatLnSpc="1">
            <a:prstTxWarp prst="textNoShape">
              <a:avLst/>
            </a:prstTxWarp>
          </a:bodyPr>
          <a:lstStyle>
            <a:lvl1pPr algn="r">
              <a:defRPr sz="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193925" y="768350"/>
            <a:ext cx="271145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10204" y="4861612"/>
            <a:ext cx="5679440" cy="4605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2240" tIns="16120" rIns="32240" bIns="161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307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" y="9720950"/>
            <a:ext cx="3076455" cy="511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2240" tIns="16120" rIns="32240" bIns="16120" numCol="1" anchor="b" anchorCtr="0" compatLnSpc="1">
            <a:prstTxWarp prst="textNoShape">
              <a:avLst/>
            </a:prstTxWarp>
          </a:bodyPr>
          <a:lstStyle>
            <a:lvl1pPr>
              <a:defRPr sz="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07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202" y="9720950"/>
            <a:ext cx="3076455" cy="5119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2240" tIns="16120" rIns="32240" bIns="16120" numCol="1" anchor="b" anchorCtr="0" compatLnSpc="1">
            <a:prstTxWarp prst="textNoShape">
              <a:avLst/>
            </a:prstTxWarp>
          </a:bodyPr>
          <a:lstStyle>
            <a:lvl1pPr algn="r">
              <a:defRPr sz="400"/>
            </a:lvl1pPr>
          </a:lstStyle>
          <a:p>
            <a:pPr>
              <a:defRPr/>
            </a:pPr>
            <a:fld id="{7A196F4C-6589-416D-9CFF-245884620AA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407656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718398" algn="l" rtl="0" eaLnBrk="0" fontAlgn="base" latinLnBrk="1" hangingPunct="0">
      <a:spcBef>
        <a:spcPct val="3000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1436797" algn="l" rtl="0" eaLnBrk="0" fontAlgn="base" latinLnBrk="1" hangingPunct="0">
      <a:spcBef>
        <a:spcPct val="3000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2155195" algn="l" rtl="0" eaLnBrk="0" fontAlgn="base" latinLnBrk="1" hangingPunct="0">
      <a:spcBef>
        <a:spcPct val="3000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2873593" algn="l" rtl="0" eaLnBrk="0" fontAlgn="base" latinLnBrk="1" hangingPunct="0">
      <a:spcBef>
        <a:spcPct val="30000"/>
      </a:spcBef>
      <a:spcAft>
        <a:spcPct val="0"/>
      </a:spcAft>
      <a:defRPr kumimoji="1" sz="19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3591992" algn="l" defTabSz="143679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6pPr>
    <a:lvl7pPr marL="4310390" algn="l" defTabSz="143679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7pPr>
    <a:lvl8pPr marL="5028789" algn="l" defTabSz="143679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8pPr>
    <a:lvl9pPr marL="5747187" algn="l" defTabSz="1436797" rtl="0" eaLnBrk="1" latinLnBrk="1" hangingPunct="1">
      <a:defRPr sz="1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A8ADBF49-17EF-446F-A8E7-8DA5EBDC2844}" type="slidenum">
              <a:rPr lang="en-US" altLang="ko-KR" smtClean="0"/>
              <a:pPr/>
              <a:t>1</a:t>
            </a:fld>
            <a:endParaRPr lang="en-US" altLang="ko-KR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2193925" y="768350"/>
            <a:ext cx="2711450" cy="3836988"/>
          </a:xfrm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ko-KR" altLang="ko-KR" smtClean="0"/>
          </a:p>
        </p:txBody>
      </p:sp>
    </p:spTree>
    <p:extLst>
      <p:ext uri="{BB962C8B-B14F-4D97-AF65-F5344CB8AC3E}">
        <p14:creationId xmlns:p14="http://schemas.microsoft.com/office/powerpoint/2010/main" val="2274718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267325" y="13286609"/>
            <a:ext cx="25708813" cy="9170404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4537144" y="24238208"/>
            <a:ext cx="21169176" cy="10931641"/>
          </a:xfrm>
        </p:spPr>
        <p:txBody>
          <a:bodyPr/>
          <a:lstStyle>
            <a:lvl1pPr marL="0" indent="0" algn="ctr">
              <a:buNone/>
              <a:defRPr/>
            </a:lvl1pPr>
            <a:lvl2pPr marL="718398" indent="0" algn="ctr">
              <a:buNone/>
              <a:defRPr/>
            </a:lvl2pPr>
            <a:lvl3pPr marL="1436797" indent="0" algn="ctr">
              <a:buNone/>
              <a:defRPr/>
            </a:lvl3pPr>
            <a:lvl4pPr marL="2155195" indent="0" algn="ctr">
              <a:buNone/>
              <a:defRPr/>
            </a:lvl4pPr>
            <a:lvl5pPr marL="2873593" indent="0" algn="ctr">
              <a:buNone/>
              <a:defRPr/>
            </a:lvl5pPr>
            <a:lvl6pPr marL="3591992" indent="0" algn="ctr">
              <a:buNone/>
              <a:defRPr/>
            </a:lvl6pPr>
            <a:lvl7pPr marL="4310390" indent="0" algn="ctr">
              <a:buNone/>
              <a:defRPr/>
            </a:lvl7pPr>
            <a:lvl8pPr marL="5028789" indent="0" algn="ctr">
              <a:buNone/>
              <a:defRPr/>
            </a:lvl8pPr>
            <a:lvl9pPr marL="5747187" indent="0" algn="ctr">
              <a:buNone/>
              <a:defRPr/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C77325-F599-444D-B5DB-C78F755952B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6C1C4F5-F822-4D5F-B2FA-7C68A193FD2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21927446" y="1716333"/>
            <a:ext cx="6804467" cy="36489529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511550" y="1716333"/>
            <a:ext cx="20176443" cy="36489529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E09EB4B-96DE-44D4-B4A4-934569ABC9B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B959586-8B19-489C-9E3B-E6545BBBC28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89546" y="27486266"/>
            <a:ext cx="25706319" cy="8494350"/>
          </a:xfrm>
        </p:spPr>
        <p:txBody>
          <a:bodyPr anchor="t"/>
          <a:lstStyle>
            <a:lvl1pPr algn="l">
              <a:defRPr sz="63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389546" y="18128763"/>
            <a:ext cx="25706319" cy="9357504"/>
          </a:xfrm>
        </p:spPr>
        <p:txBody>
          <a:bodyPr anchor="b"/>
          <a:lstStyle>
            <a:lvl1pPr marL="0" indent="0">
              <a:buNone/>
              <a:defRPr sz="3100"/>
            </a:lvl1pPr>
            <a:lvl2pPr marL="718398" indent="0">
              <a:buNone/>
              <a:defRPr sz="2800"/>
            </a:lvl2pPr>
            <a:lvl3pPr marL="1436797" indent="0">
              <a:buNone/>
              <a:defRPr sz="2500"/>
            </a:lvl3pPr>
            <a:lvl4pPr marL="2155195" indent="0">
              <a:buNone/>
              <a:defRPr sz="2200"/>
            </a:lvl4pPr>
            <a:lvl5pPr marL="2873593" indent="0">
              <a:buNone/>
              <a:defRPr sz="2200"/>
            </a:lvl5pPr>
            <a:lvl6pPr marL="3591992" indent="0">
              <a:buNone/>
              <a:defRPr sz="2200"/>
            </a:lvl6pPr>
            <a:lvl7pPr marL="4310390" indent="0">
              <a:buNone/>
              <a:defRPr sz="2200"/>
            </a:lvl7pPr>
            <a:lvl8pPr marL="5028789" indent="0">
              <a:buNone/>
              <a:defRPr sz="2200"/>
            </a:lvl8pPr>
            <a:lvl9pPr marL="5747187" indent="0">
              <a:buNone/>
              <a:defRPr sz="22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ABBD91-1726-48A0-A655-1942B6149197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11549" y="9981173"/>
            <a:ext cx="13489208" cy="28224689"/>
          </a:xfr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240211" y="9981173"/>
            <a:ext cx="13491703" cy="28224689"/>
          </a:xfrm>
        </p:spPr>
        <p:txBody>
          <a:bodyPr/>
          <a:lstStyle>
            <a:lvl1pPr>
              <a:defRPr sz="4400"/>
            </a:lvl1pPr>
            <a:lvl2pPr>
              <a:defRPr sz="3800"/>
            </a:lvl2pPr>
            <a:lvl3pPr>
              <a:defRPr sz="31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E50791-04CA-4E2A-A6EC-C47558FB1CD5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1550" y="1713840"/>
            <a:ext cx="27220364" cy="7127269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11551" y="9574541"/>
            <a:ext cx="13364492" cy="3991471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18398" indent="0">
              <a:buNone/>
              <a:defRPr sz="3100" b="1"/>
            </a:lvl2pPr>
            <a:lvl3pPr marL="1436797" indent="0">
              <a:buNone/>
              <a:defRPr sz="2800" b="1"/>
            </a:lvl3pPr>
            <a:lvl4pPr marL="2155195" indent="0">
              <a:buNone/>
              <a:defRPr sz="2500" b="1"/>
            </a:lvl4pPr>
            <a:lvl5pPr marL="2873593" indent="0">
              <a:buNone/>
              <a:defRPr sz="2500" b="1"/>
            </a:lvl5pPr>
            <a:lvl6pPr marL="3591992" indent="0">
              <a:buNone/>
              <a:defRPr sz="2500" b="1"/>
            </a:lvl6pPr>
            <a:lvl7pPr marL="4310390" indent="0">
              <a:buNone/>
              <a:defRPr sz="2500" b="1"/>
            </a:lvl7pPr>
            <a:lvl8pPr marL="5028789" indent="0">
              <a:buNone/>
              <a:defRPr sz="2500" b="1"/>
            </a:lvl8pPr>
            <a:lvl9pPr marL="5747187" indent="0">
              <a:buNone/>
              <a:defRPr sz="2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11551" y="13566013"/>
            <a:ext cx="13364492" cy="24642343"/>
          </a:xfrm>
        </p:spPr>
        <p:txBody>
          <a:bodyPr/>
          <a:lstStyle>
            <a:lvl1pPr>
              <a:defRPr sz="38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15362432" y="9574541"/>
            <a:ext cx="13369481" cy="3991471"/>
          </a:xfrm>
        </p:spPr>
        <p:txBody>
          <a:bodyPr anchor="b"/>
          <a:lstStyle>
            <a:lvl1pPr marL="0" indent="0">
              <a:buNone/>
              <a:defRPr sz="3800" b="1"/>
            </a:lvl1pPr>
            <a:lvl2pPr marL="718398" indent="0">
              <a:buNone/>
              <a:defRPr sz="3100" b="1"/>
            </a:lvl2pPr>
            <a:lvl3pPr marL="1436797" indent="0">
              <a:buNone/>
              <a:defRPr sz="2800" b="1"/>
            </a:lvl3pPr>
            <a:lvl4pPr marL="2155195" indent="0">
              <a:buNone/>
              <a:defRPr sz="2500" b="1"/>
            </a:lvl4pPr>
            <a:lvl5pPr marL="2873593" indent="0">
              <a:buNone/>
              <a:defRPr sz="2500" b="1"/>
            </a:lvl5pPr>
            <a:lvl6pPr marL="3591992" indent="0">
              <a:buNone/>
              <a:defRPr sz="2500" b="1"/>
            </a:lvl6pPr>
            <a:lvl7pPr marL="4310390" indent="0">
              <a:buNone/>
              <a:defRPr sz="2500" b="1"/>
            </a:lvl7pPr>
            <a:lvl8pPr marL="5028789" indent="0">
              <a:buNone/>
              <a:defRPr sz="2500" b="1"/>
            </a:lvl8pPr>
            <a:lvl9pPr marL="5747187" indent="0">
              <a:buNone/>
              <a:defRPr sz="25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15362432" y="13566013"/>
            <a:ext cx="13369481" cy="24642343"/>
          </a:xfrm>
        </p:spPr>
        <p:txBody>
          <a:bodyPr/>
          <a:lstStyle>
            <a:lvl1pPr>
              <a:defRPr sz="3800"/>
            </a:lvl1pPr>
            <a:lvl2pPr>
              <a:defRPr sz="31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E9C10B-8705-4498-AC69-6CBDDA5145A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3AC729-A666-4A93-8A75-76D77F75286A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0616960-334E-4806-BE0D-B6D431E99CE6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11550" y="1703860"/>
            <a:ext cx="9949788" cy="7247014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825507" y="1703861"/>
            <a:ext cx="16906407" cy="36504495"/>
          </a:xfrm>
        </p:spPr>
        <p:txBody>
          <a:bodyPr/>
          <a:lstStyle>
            <a:lvl1pPr>
              <a:defRPr sz="5000"/>
            </a:lvl1pPr>
            <a:lvl2pPr>
              <a:defRPr sz="4400"/>
            </a:lvl2pPr>
            <a:lvl3pPr>
              <a:defRPr sz="3800"/>
            </a:lvl3pPr>
            <a:lvl4pPr>
              <a:defRPr sz="3100"/>
            </a:lvl4pPr>
            <a:lvl5pPr>
              <a:defRPr sz="3100"/>
            </a:lvl5pPr>
            <a:lvl6pPr>
              <a:defRPr sz="3100"/>
            </a:lvl6pPr>
            <a:lvl7pPr>
              <a:defRPr sz="3100"/>
            </a:lvl7pPr>
            <a:lvl8pPr>
              <a:defRPr sz="3100"/>
            </a:lvl8pPr>
            <a:lvl9pPr>
              <a:defRPr sz="31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511550" y="8950873"/>
            <a:ext cx="9949788" cy="29257482"/>
          </a:xfrm>
        </p:spPr>
        <p:txBody>
          <a:bodyPr/>
          <a:lstStyle>
            <a:lvl1pPr marL="0" indent="0">
              <a:buNone/>
              <a:defRPr sz="2200"/>
            </a:lvl1pPr>
            <a:lvl2pPr marL="718398" indent="0">
              <a:buNone/>
              <a:defRPr sz="1900"/>
            </a:lvl2pPr>
            <a:lvl3pPr marL="1436797" indent="0">
              <a:buNone/>
              <a:defRPr sz="1600"/>
            </a:lvl3pPr>
            <a:lvl4pPr marL="2155195" indent="0">
              <a:buNone/>
              <a:defRPr sz="1400"/>
            </a:lvl4pPr>
            <a:lvl5pPr marL="2873593" indent="0">
              <a:buNone/>
              <a:defRPr sz="1400"/>
            </a:lvl5pPr>
            <a:lvl6pPr marL="3591992" indent="0">
              <a:buNone/>
              <a:defRPr sz="1400"/>
            </a:lvl6pPr>
            <a:lvl7pPr marL="4310390" indent="0">
              <a:buNone/>
              <a:defRPr sz="1400"/>
            </a:lvl7pPr>
            <a:lvl8pPr marL="5028789" indent="0">
              <a:buNone/>
              <a:defRPr sz="1400"/>
            </a:lvl8pPr>
            <a:lvl9pPr marL="5747187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74D5E4-B02C-466A-8D74-869B3EF68F2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928966" y="29941021"/>
            <a:ext cx="18146077" cy="3534947"/>
          </a:xfrm>
        </p:spPr>
        <p:txBody>
          <a:bodyPr anchor="b"/>
          <a:lstStyle>
            <a:lvl1pPr algn="l">
              <a:defRPr sz="31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928966" y="3821833"/>
            <a:ext cx="18146077" cy="25665158"/>
          </a:xfrm>
        </p:spPr>
        <p:txBody>
          <a:bodyPr/>
          <a:lstStyle>
            <a:lvl1pPr marL="0" indent="0">
              <a:buNone/>
              <a:defRPr sz="5000"/>
            </a:lvl1pPr>
            <a:lvl2pPr marL="718398" indent="0">
              <a:buNone/>
              <a:defRPr sz="4400"/>
            </a:lvl2pPr>
            <a:lvl3pPr marL="1436797" indent="0">
              <a:buNone/>
              <a:defRPr sz="3800"/>
            </a:lvl3pPr>
            <a:lvl4pPr marL="2155195" indent="0">
              <a:buNone/>
              <a:defRPr sz="3100"/>
            </a:lvl4pPr>
            <a:lvl5pPr marL="2873593" indent="0">
              <a:buNone/>
              <a:defRPr sz="3100"/>
            </a:lvl5pPr>
            <a:lvl6pPr marL="3591992" indent="0">
              <a:buNone/>
              <a:defRPr sz="3100"/>
            </a:lvl6pPr>
            <a:lvl7pPr marL="4310390" indent="0">
              <a:buNone/>
              <a:defRPr sz="3100"/>
            </a:lvl7pPr>
            <a:lvl8pPr marL="5028789" indent="0">
              <a:buNone/>
              <a:defRPr sz="3100"/>
            </a:lvl8pPr>
            <a:lvl9pPr marL="5747187" indent="0">
              <a:buNone/>
              <a:defRPr sz="31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928966" y="33475968"/>
            <a:ext cx="18146077" cy="5019275"/>
          </a:xfrm>
        </p:spPr>
        <p:txBody>
          <a:bodyPr/>
          <a:lstStyle>
            <a:lvl1pPr marL="0" indent="0">
              <a:buNone/>
              <a:defRPr sz="2200"/>
            </a:lvl1pPr>
            <a:lvl2pPr marL="718398" indent="0">
              <a:buNone/>
              <a:defRPr sz="1900"/>
            </a:lvl2pPr>
            <a:lvl3pPr marL="1436797" indent="0">
              <a:buNone/>
              <a:defRPr sz="1600"/>
            </a:lvl3pPr>
            <a:lvl4pPr marL="2155195" indent="0">
              <a:buNone/>
              <a:defRPr sz="1400"/>
            </a:lvl4pPr>
            <a:lvl5pPr marL="2873593" indent="0">
              <a:buNone/>
              <a:defRPr sz="1400"/>
            </a:lvl5pPr>
            <a:lvl6pPr marL="3591992" indent="0">
              <a:buNone/>
              <a:defRPr sz="1400"/>
            </a:lvl6pPr>
            <a:lvl7pPr marL="4310390" indent="0">
              <a:buNone/>
              <a:defRPr sz="1400"/>
            </a:lvl7pPr>
            <a:lvl8pPr marL="5028789" indent="0">
              <a:buNone/>
              <a:defRPr sz="1400"/>
            </a:lvl8pPr>
            <a:lvl9pPr marL="5747187" indent="0">
              <a:buNone/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5F7D85-511A-4A3D-AE38-B898E4851A5B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11550" y="1716332"/>
            <a:ext cx="27220364" cy="7127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216" tIns="208609" rIns="417216" bIns="208609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1511550" y="9981173"/>
            <a:ext cx="27220364" cy="28224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17216" tIns="208609" rIns="417216" bIns="20860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11549" y="38949273"/>
            <a:ext cx="7056393" cy="297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216" tIns="208609" rIns="417216" bIns="208609" numCol="1" anchor="t" anchorCtr="0" compatLnSpc="1">
            <a:prstTxWarp prst="textNoShape">
              <a:avLst/>
            </a:prstTxWarp>
          </a:bodyPr>
          <a:lstStyle>
            <a:lvl1pPr>
              <a:defRPr sz="6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3911" y="38949273"/>
            <a:ext cx="9575641" cy="297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216" tIns="208609" rIns="417216" bIns="208609" numCol="1" anchor="t" anchorCtr="0" compatLnSpc="1">
            <a:prstTxWarp prst="textNoShape">
              <a:avLst/>
            </a:prstTxWarp>
          </a:bodyPr>
          <a:lstStyle>
            <a:lvl1pPr algn="ctr">
              <a:defRPr sz="6400"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75521" y="38949273"/>
            <a:ext cx="7056393" cy="2971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417216" tIns="208609" rIns="417216" bIns="208609" numCol="1" anchor="t" anchorCtr="0" compatLnSpc="1">
            <a:prstTxWarp prst="textNoShape">
              <a:avLst/>
            </a:prstTxWarp>
          </a:bodyPr>
          <a:lstStyle>
            <a:lvl1pPr algn="r">
              <a:defRPr sz="6400"/>
            </a:lvl1pPr>
          </a:lstStyle>
          <a:p>
            <a:pPr>
              <a:defRPr/>
            </a:pPr>
            <a:fld id="{9E959FCD-035F-4395-88AC-A075EDA25109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173197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+mj-lt"/>
          <a:ea typeface="+mj-ea"/>
          <a:cs typeface="+mj-cs"/>
        </a:defRPr>
      </a:lvl1pPr>
      <a:lvl2pPr algn="ctr" defTabSz="4173197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2pPr>
      <a:lvl3pPr algn="ctr" defTabSz="4173197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3pPr>
      <a:lvl4pPr algn="ctr" defTabSz="4173197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4pPr>
      <a:lvl5pPr algn="ctr" defTabSz="4173197" rtl="0" eaLnBrk="0" fontAlgn="base" latinLnBrk="1" hangingPunct="0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5pPr>
      <a:lvl6pPr marL="718398" algn="ctr" defTabSz="4173197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6pPr>
      <a:lvl7pPr marL="1436797" algn="ctr" defTabSz="4173197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7pPr>
      <a:lvl8pPr marL="2155195" algn="ctr" defTabSz="4173197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8pPr>
      <a:lvl9pPr marL="2873593" algn="ctr" defTabSz="4173197" rtl="0" fontAlgn="base" latinLnBrk="1">
        <a:spcBef>
          <a:spcPct val="0"/>
        </a:spcBef>
        <a:spcAft>
          <a:spcPct val="0"/>
        </a:spcAft>
        <a:defRPr kumimoji="1" sz="20100">
          <a:solidFill>
            <a:schemeClr val="tx2"/>
          </a:solidFill>
          <a:latin typeface="굴림" pitchFamily="50" charset="-127"/>
          <a:ea typeface="굴림" pitchFamily="50" charset="-127"/>
        </a:defRPr>
      </a:lvl9pPr>
    </p:titleStyle>
    <p:bodyStyle>
      <a:lvl1pPr marL="1564014" indent="-1564014" algn="l" defTabSz="417319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4600">
          <a:solidFill>
            <a:schemeClr val="tx1"/>
          </a:solidFill>
          <a:latin typeface="+mn-lt"/>
          <a:ea typeface="+mn-ea"/>
          <a:cs typeface="+mn-cs"/>
        </a:defRPr>
      </a:lvl1pPr>
      <a:lvl2pPr marL="3389943" indent="-1304592" algn="l" defTabSz="417319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12700">
          <a:solidFill>
            <a:schemeClr val="tx1"/>
          </a:solidFill>
          <a:latin typeface="+mn-lt"/>
          <a:ea typeface="+mn-ea"/>
        </a:defRPr>
      </a:lvl2pPr>
      <a:lvl3pPr marL="5215872" indent="-1042675" algn="l" defTabSz="4173197" rtl="0" eaLnBrk="0" fontAlgn="base" latinLnBrk="1" hangingPunct="0">
        <a:spcBef>
          <a:spcPct val="20000"/>
        </a:spcBef>
        <a:spcAft>
          <a:spcPct val="0"/>
        </a:spcAft>
        <a:buChar char="•"/>
        <a:defRPr kumimoji="1" sz="11000">
          <a:solidFill>
            <a:schemeClr val="tx1"/>
          </a:solidFill>
          <a:latin typeface="+mn-lt"/>
          <a:ea typeface="+mn-ea"/>
        </a:defRPr>
      </a:lvl3pPr>
      <a:lvl4pPr marL="7301223" indent="-1042675" algn="l" defTabSz="4173197" rtl="0" eaLnBrk="0" fontAlgn="base" latinLnBrk="1" hangingPunct="0">
        <a:spcBef>
          <a:spcPct val="20000"/>
        </a:spcBef>
        <a:spcAft>
          <a:spcPct val="0"/>
        </a:spcAft>
        <a:buChar char="–"/>
        <a:defRPr kumimoji="1" sz="9100">
          <a:solidFill>
            <a:schemeClr val="tx1"/>
          </a:solidFill>
          <a:latin typeface="+mn-lt"/>
          <a:ea typeface="+mn-ea"/>
        </a:defRPr>
      </a:lvl4pPr>
      <a:lvl5pPr marL="9386574" indent="-1042675" algn="l" defTabSz="4173197" rtl="0" eaLnBrk="0" fontAlgn="base" latinLnBrk="1" hangingPunct="0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5pPr>
      <a:lvl6pPr marL="10104972" indent="-1042675" algn="l" defTabSz="4173197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6pPr>
      <a:lvl7pPr marL="10823371" indent="-1042675" algn="l" defTabSz="4173197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7pPr>
      <a:lvl8pPr marL="11541769" indent="-1042675" algn="l" defTabSz="4173197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8pPr>
      <a:lvl9pPr marL="12260167" indent="-1042675" algn="l" defTabSz="4173197" rtl="0" fontAlgn="base" latinLnBrk="1">
        <a:spcBef>
          <a:spcPct val="20000"/>
        </a:spcBef>
        <a:spcAft>
          <a:spcPct val="0"/>
        </a:spcAft>
        <a:buChar char="»"/>
        <a:defRPr kumimoji="1" sz="91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ko-KR"/>
      </a:defPPr>
      <a:lvl1pPr marL="0" algn="l" defTabSz="1436797" rtl="0" eaLnBrk="1" latinLnBrk="1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18398" algn="l" defTabSz="1436797" rtl="0" eaLnBrk="1" latinLnBrk="1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436797" algn="l" defTabSz="1436797" rtl="0" eaLnBrk="1" latinLnBrk="1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155195" algn="l" defTabSz="1436797" rtl="0" eaLnBrk="1" latinLnBrk="1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73593" algn="l" defTabSz="1436797" rtl="0" eaLnBrk="1" latinLnBrk="1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91992" algn="l" defTabSz="1436797" rtl="0" eaLnBrk="1" latinLnBrk="1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310390" algn="l" defTabSz="1436797" rtl="0" eaLnBrk="1" latinLnBrk="1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5028789" algn="l" defTabSz="1436797" rtl="0" eaLnBrk="1" latinLnBrk="1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747187" algn="l" defTabSz="1436797" rtl="0" eaLnBrk="1" latinLnBrk="1" hangingPunct="1"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hyperlink" Target="http://www.phrenology.com/franzjosephgall.html" TargetMode="External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microsoft.com/office/2007/relationships/hdphoto" Target="../media/hdphoto1.wdp"/><Relationship Id="rId17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1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0241875" cy="687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" name="TextBox 80"/>
          <p:cNvSpPr txBox="1"/>
          <p:nvPr/>
        </p:nvSpPr>
        <p:spPr>
          <a:xfrm>
            <a:off x="3536594" y="587536"/>
            <a:ext cx="23170276" cy="3222849"/>
          </a:xfrm>
          <a:prstGeom prst="rect">
            <a:avLst/>
          </a:prstGeom>
          <a:noFill/>
        </p:spPr>
        <p:txBody>
          <a:bodyPr wrap="none" lIns="143680" tIns="71840" rIns="143680" bIns="71840" rtlCol="0">
            <a:spAutoFit/>
          </a:bodyPr>
          <a:lstStyle/>
          <a:p>
            <a:pPr algn="ctr"/>
            <a:r>
              <a:rPr lang="en-US" altLang="ko-KR" sz="10000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2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Analysis of information flow </a:t>
            </a:r>
            <a:r>
              <a:rPr lang="en-US" altLang="ko-KR" sz="10000" b="1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2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network</a:t>
            </a:r>
          </a:p>
          <a:p>
            <a:pPr algn="ctr"/>
            <a:r>
              <a:rPr lang="en-US" altLang="ko-KR" sz="10000" b="1" dirty="0" smtClean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2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during </a:t>
            </a:r>
            <a:r>
              <a:rPr lang="en-US" altLang="ko-KR" sz="10000" b="1" dirty="0">
                <a:solidFill>
                  <a:schemeClr val="bg1"/>
                </a:solidFill>
                <a:effectLst>
                  <a:glow rad="63500">
                    <a:schemeClr val="accent5">
                      <a:satMod val="175000"/>
                      <a:alpha val="25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맑은 고딕" pitchFamily="50" charset="-127"/>
                <a:ea typeface="맑은 고딕" pitchFamily="50" charset="-127"/>
              </a:rPr>
              <a:t>episodic memory retrieval</a:t>
            </a:r>
            <a:endParaRPr lang="en-US" altLang="ko-KR" sz="10000" b="1" dirty="0">
              <a:solidFill>
                <a:schemeClr val="bg1"/>
              </a:solidFill>
              <a:effectLst>
                <a:glow rad="63500">
                  <a:schemeClr val="accent5">
                    <a:satMod val="175000"/>
                    <a:alpha val="25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7" name="직사각형 286"/>
          <p:cNvSpPr/>
          <p:nvPr/>
        </p:nvSpPr>
        <p:spPr>
          <a:xfrm>
            <a:off x="2105033" y="4012735"/>
            <a:ext cx="26033397" cy="2612425"/>
          </a:xfrm>
          <a:prstGeom prst="rect">
            <a:avLst/>
          </a:prstGeom>
        </p:spPr>
        <p:txBody>
          <a:bodyPr wrap="square" lIns="143680" tIns="71840" rIns="143680" bIns="71840">
            <a:spAutoFit/>
          </a:bodyPr>
          <a:lstStyle/>
          <a:p>
            <a:pPr algn="ctr" latinLnBrk="0">
              <a:spcAft>
                <a:spcPts val="1000"/>
              </a:spcAft>
            </a:pPr>
            <a:r>
              <a:rPr lang="en-US" altLang="ko-KR" sz="44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Chung-Yeon </a:t>
            </a:r>
            <a:r>
              <a:rPr lang="en-US" altLang="ko-KR" sz="44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Lee</a:t>
            </a:r>
            <a:r>
              <a:rPr lang="en-US" altLang="ko-KR" sz="4400" b="1" baseline="30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sz="44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and </a:t>
            </a:r>
            <a:r>
              <a:rPr lang="en-US" altLang="ko-KR" sz="4400" b="1" dirty="0" err="1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Byoung-Tak</a:t>
            </a:r>
            <a:r>
              <a:rPr lang="en-US" altLang="ko-KR" sz="44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44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Zhang</a:t>
            </a:r>
            <a:r>
              <a:rPr lang="en-US" altLang="ko-KR" sz="4400" b="1" baseline="30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1,2,3,4</a:t>
            </a:r>
            <a:endParaRPr lang="en-US" altLang="ko-KR" sz="4400" b="1" baseline="30000" dirty="0" smtClean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 latinLnBrk="0"/>
            <a:r>
              <a:rPr lang="en-US" altLang="ko-KR" sz="36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School of Computer Science &amp; Engineering</a:t>
            </a:r>
            <a:r>
              <a:rPr lang="en-US" altLang="ko-KR" sz="3600" b="1" baseline="30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600" b="1" baseline="30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altLang="ko-KR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Seoul </a:t>
            </a:r>
            <a:r>
              <a:rPr lang="en-US" altLang="ko-KR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National </a:t>
            </a:r>
            <a:r>
              <a:rPr lang="en-US" altLang="ko-KR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University</a:t>
            </a:r>
          </a:p>
          <a:p>
            <a:pPr algn="ctr" latinLnBrk="0"/>
            <a:r>
              <a:rPr lang="en-US" altLang="ko-KR" sz="36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Graduate Program in Brain Science</a:t>
            </a:r>
            <a:r>
              <a:rPr lang="en-US" altLang="ko-KR" sz="3600" b="1" baseline="30000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2</a:t>
            </a:r>
            <a:r>
              <a:rPr lang="en-US" altLang="ko-KR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Cognitive Science</a:t>
            </a:r>
            <a:r>
              <a:rPr lang="en-US" altLang="ko-KR" sz="3600" b="1" baseline="30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3</a:t>
            </a:r>
            <a:r>
              <a:rPr lang="en-US" altLang="ko-KR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Bioinformatics</a:t>
            </a:r>
            <a:r>
              <a:rPr lang="en-US" altLang="ko-KR" sz="3600" b="1" baseline="30000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altLang="ko-KR" sz="3600" b="1" dirty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, Seoul National University</a:t>
            </a:r>
          </a:p>
          <a:p>
            <a:pPr algn="ctr" latinLnBrk="0"/>
            <a:r>
              <a:rPr lang="en-US" altLang="ko-KR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cylee@bi.snu.ac.kr</a:t>
            </a:r>
            <a:r>
              <a:rPr lang="en-US" altLang="ko-KR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ko-KR" sz="3600" b="1" dirty="0" smtClean="0">
                <a:solidFill>
                  <a:schemeClr val="accent3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btzhang@bi.snu.ac.kr</a:t>
            </a:r>
            <a:endParaRPr lang="en-US" altLang="ko-KR" sz="3600" b="1" dirty="0" smtClean="0">
              <a:solidFill>
                <a:schemeClr val="accent3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289" name="그림 288" descr="top_bg.png"/>
          <p:cNvPicPr>
            <a:picLocks noChangeAspect="1"/>
          </p:cNvPicPr>
          <p:nvPr/>
        </p:nvPicPr>
        <p:blipFill>
          <a:blip r:embed="rId4" cstate="print"/>
          <a:srcRect b="11045"/>
          <a:stretch>
            <a:fillRect/>
          </a:stretch>
        </p:blipFill>
        <p:spPr>
          <a:xfrm>
            <a:off x="-2" y="41549638"/>
            <a:ext cx="30243466" cy="1223962"/>
          </a:xfrm>
          <a:prstGeom prst="rect">
            <a:avLst/>
          </a:prstGeom>
        </p:spPr>
      </p:pic>
      <p:sp>
        <p:nvSpPr>
          <p:cNvPr id="3" name="Rectangle 96"/>
          <p:cNvSpPr>
            <a:spLocks noChangeArrowheads="1"/>
          </p:cNvSpPr>
          <p:nvPr/>
        </p:nvSpPr>
        <p:spPr bwMode="auto">
          <a:xfrm>
            <a:off x="0" y="0"/>
            <a:ext cx="6840538" cy="0"/>
          </a:xfrm>
          <a:prstGeom prst="rect">
            <a:avLst/>
          </a:prstGeom>
          <a:solidFill>
            <a:srgbClr val="5D8BC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99829" tIns="0" rIns="630039" bIns="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15" name="TextBox 314"/>
          <p:cNvSpPr txBox="1"/>
          <p:nvPr/>
        </p:nvSpPr>
        <p:spPr>
          <a:xfrm>
            <a:off x="9090447" y="41846129"/>
            <a:ext cx="14397531" cy="6309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500" b="1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Biointelligence</a:t>
            </a:r>
            <a:r>
              <a:rPr lang="en-US" altLang="ko-KR" sz="1500" b="1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ko-KR" sz="3500" b="1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Lab, Seoul</a:t>
            </a:r>
            <a:r>
              <a:rPr lang="en-US" altLang="ko-KR" sz="1500" b="1" dirty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ko-KR" sz="3500" b="1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National</a:t>
            </a:r>
            <a:r>
              <a:rPr lang="en-US" altLang="ko-KR" sz="1500" b="1" dirty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</a:t>
            </a:r>
            <a:r>
              <a:rPr lang="en-US" altLang="ko-KR" sz="3500" b="1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University </a:t>
            </a:r>
            <a:r>
              <a:rPr lang="en-US" altLang="ko-KR" sz="3500" b="1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|</a:t>
            </a:r>
            <a:r>
              <a:rPr lang="en-US" altLang="ko-KR" sz="3500" b="1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  http</a:t>
            </a:r>
            <a:r>
              <a:rPr lang="en-US" altLang="ko-KR" sz="3500" b="1" dirty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://</a:t>
            </a:r>
            <a:r>
              <a:rPr lang="en-US" altLang="ko-KR" sz="3500" b="1" dirty="0" smtClean="0">
                <a:solidFill>
                  <a:schemeClr val="accent3"/>
                </a:solidFill>
                <a:latin typeface="맑은 고딕" pitchFamily="50" charset="-127"/>
                <a:ea typeface="맑은 고딕" pitchFamily="50" charset="-127"/>
                <a:cs typeface="Times New Roman" pitchFamily="18" charset="0"/>
              </a:rPr>
              <a:t>bi.snu.ac.kr</a:t>
            </a:r>
            <a:endParaRPr lang="ko-KR" altLang="en-US" sz="3500" b="1" dirty="0">
              <a:solidFill>
                <a:schemeClr val="accent3"/>
              </a:solidFill>
              <a:latin typeface="맑은 고딕" pitchFamily="50" charset="-127"/>
              <a:ea typeface="맑은 고딕" pitchFamily="50" charset="-127"/>
              <a:cs typeface="Times New Roman" pitchFamily="18" charset="0"/>
            </a:endParaRPr>
          </a:p>
        </p:txBody>
      </p:sp>
      <p:pic>
        <p:nvPicPr>
          <p:cNvPr id="1124" name="Picture 100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1549619"/>
            <a:ext cx="5048842" cy="1223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50" name="Rectangle 2"/>
          <p:cNvSpPr>
            <a:spLocks noChangeArrowheads="1"/>
          </p:cNvSpPr>
          <p:nvPr/>
        </p:nvSpPr>
        <p:spPr bwMode="auto">
          <a:xfrm>
            <a:off x="0" y="0"/>
            <a:ext cx="30243463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7" name="Picture 99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" t="1442" r="211" b="2354"/>
          <a:stretch/>
        </p:blipFill>
        <p:spPr bwMode="auto">
          <a:xfrm>
            <a:off x="27529584" y="41549600"/>
            <a:ext cx="2713879" cy="12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모서리가 둥근 직사각형 56"/>
          <p:cNvSpPr/>
          <p:nvPr/>
        </p:nvSpPr>
        <p:spPr bwMode="auto">
          <a:xfrm>
            <a:off x="288083" y="24624702"/>
            <a:ext cx="14616955" cy="16430588"/>
          </a:xfrm>
          <a:prstGeom prst="roundRect">
            <a:avLst>
              <a:gd name="adj" fmla="val 1976"/>
            </a:avLst>
          </a:prstGeom>
          <a:noFill/>
          <a:ln w="63500" cap="flat" cmpd="sng" algn="ctr">
            <a:gradFill flip="none" rotWithShape="1">
              <a:gsLst>
                <a:gs pos="0">
                  <a:schemeClr val="accent1">
                    <a:lumMod val="25000"/>
                  </a:schemeClr>
                </a:gs>
                <a:gs pos="100000">
                  <a:schemeClr val="accent1">
                    <a:lumMod val="50000"/>
                  </a:schemeClr>
                </a:gs>
                <a:gs pos="5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6558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1590477" y="24098623"/>
            <a:ext cx="4863534" cy="914525"/>
          </a:xfrm>
          <a:prstGeom prst="rect">
            <a:avLst/>
          </a:prstGeom>
          <a:solidFill>
            <a:schemeClr val="bg1"/>
          </a:solidFill>
        </p:spPr>
        <p:txBody>
          <a:bodyPr wrap="none" lIns="143680" tIns="71840" rIns="143680" bIns="71840" rtlCol="0">
            <a:spAutoFit/>
          </a:bodyPr>
          <a:lstStyle/>
          <a:p>
            <a:r>
              <a:rPr lang="en-US" altLang="ko-KR" sz="5000" b="1" dirty="0" smtClean="0">
                <a:solidFill>
                  <a:srgbClr val="11263F"/>
                </a:solidFill>
                <a:latin typeface="맑은 고딕" pitchFamily="50" charset="-127"/>
                <a:ea typeface="맑은 고딕" pitchFamily="50" charset="-127"/>
              </a:rPr>
              <a:t> Methodology </a:t>
            </a:r>
            <a:endParaRPr lang="ko-KR" altLang="en-US" sz="5000" b="1" dirty="0">
              <a:solidFill>
                <a:srgbClr val="11263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모서리가 둥근 직사각형 85"/>
          <p:cNvSpPr/>
          <p:nvPr/>
        </p:nvSpPr>
        <p:spPr bwMode="auto">
          <a:xfrm>
            <a:off x="15336838" y="33797390"/>
            <a:ext cx="14617701" cy="7257900"/>
          </a:xfrm>
          <a:prstGeom prst="roundRect">
            <a:avLst>
              <a:gd name="adj" fmla="val 3689"/>
            </a:avLst>
          </a:prstGeom>
          <a:noFill/>
          <a:ln w="63500" cap="flat" cmpd="sng" algn="ctr">
            <a:gradFill flip="none" rotWithShape="1">
              <a:gsLst>
                <a:gs pos="0">
                  <a:schemeClr val="accent1">
                    <a:lumMod val="25000"/>
                  </a:schemeClr>
                </a:gs>
                <a:gs pos="100000">
                  <a:schemeClr val="accent1">
                    <a:lumMod val="50000"/>
                  </a:schemeClr>
                </a:gs>
                <a:gs pos="5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6558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16708792" y="33340128"/>
            <a:ext cx="6556433" cy="914525"/>
          </a:xfrm>
          <a:prstGeom prst="rect">
            <a:avLst/>
          </a:prstGeom>
          <a:solidFill>
            <a:schemeClr val="bg1"/>
          </a:solidFill>
        </p:spPr>
        <p:txBody>
          <a:bodyPr wrap="none" lIns="143680" tIns="71840" rIns="143680" bIns="71840" rtlCol="0">
            <a:spAutoFit/>
          </a:bodyPr>
          <a:lstStyle/>
          <a:p>
            <a:r>
              <a:rPr lang="en-US" altLang="ko-KR" sz="5000" b="1" dirty="0" smtClean="0">
                <a:solidFill>
                  <a:srgbClr val="11263F"/>
                </a:solidFill>
                <a:latin typeface="맑은 고딕" pitchFamily="50" charset="-127"/>
                <a:ea typeface="맑은 고딕" pitchFamily="50" charset="-127"/>
              </a:rPr>
              <a:t>Concluding Remarks</a:t>
            </a:r>
            <a:endParaRPr lang="ko-KR" altLang="en-US" sz="5000" b="1" dirty="0">
              <a:solidFill>
                <a:srgbClr val="11263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15769802" y="34398450"/>
            <a:ext cx="13752935" cy="6454503"/>
          </a:xfrm>
          <a:prstGeom prst="rect">
            <a:avLst/>
          </a:prstGeom>
        </p:spPr>
        <p:txBody>
          <a:bodyPr wrap="square" lIns="143680" tIns="71840" rIns="143680" bIns="71840">
            <a:spAutoFit/>
          </a:bodyPr>
          <a:lstStyle/>
          <a:p>
            <a:pPr marL="457200" indent="-457200" algn="just" latinLnBrk="0">
              <a:spcBef>
                <a:spcPts val="500"/>
              </a:spcBef>
              <a:spcAft>
                <a:spcPts val="700"/>
              </a:spcAft>
              <a:buFont typeface="Wingdings" pitchFamily="2" charset="2"/>
              <a:buChar char="§"/>
            </a:pPr>
            <a:r>
              <a:rPr lang="en-US" altLang="ko-KR" sz="3200" b="1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Information flows during episodic memory retrieval</a:t>
            </a:r>
          </a:p>
          <a:p>
            <a:pPr marL="1175598" lvl="1" indent="-457200" algn="just" latinLnBrk="0">
              <a:spcBef>
                <a:spcPts val="500"/>
              </a:spcBef>
              <a:spcAft>
                <a:spcPts val="700"/>
              </a:spcAft>
              <a:buFont typeface="Wingdings" pitchFamily="2" charset="2"/>
              <a:buChar char="§"/>
            </a:pP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between frontal cortex, medial temporal, parietal and occipital lobes</a:t>
            </a:r>
          </a:p>
          <a:p>
            <a:pPr marL="1175598" lvl="1" indent="-457200" algn="just" latinLnBrk="0">
              <a:spcBef>
                <a:spcPts val="500"/>
              </a:spcBef>
              <a:spcAft>
                <a:spcPts val="700"/>
              </a:spcAft>
              <a:buFont typeface="Wingdings" pitchFamily="2" charset="2"/>
              <a:buChar char="§"/>
            </a:pP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Globally interconnected effective connectivity network</a:t>
            </a:r>
          </a:p>
          <a:p>
            <a:pPr marL="457200" indent="-457200" algn="just" latinLnBrk="0">
              <a:spcBef>
                <a:spcPts val="500"/>
              </a:spcBef>
              <a:spcAft>
                <a:spcPts val="700"/>
              </a:spcAft>
              <a:buFont typeface="Wingdings" pitchFamily="2" charset="2"/>
              <a:buChar char="§"/>
            </a:pPr>
            <a:r>
              <a:rPr lang="en-US" altLang="ko-KR" sz="3200" b="1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SFG acted a hub in the network during memory retrieval</a:t>
            </a:r>
          </a:p>
          <a:p>
            <a:pPr marL="1175598" lvl="1" indent="-457200" algn="just" latinLnBrk="0">
              <a:spcBef>
                <a:spcPts val="500"/>
              </a:spcBef>
              <a:spcAft>
                <a:spcPts val="700"/>
              </a:spcAft>
              <a:buFont typeface="Wingdings" pitchFamily="2" charset="2"/>
              <a:buChar char="§"/>
            </a:pP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SFG is a key component of the neural network of memory process</a:t>
            </a:r>
          </a:p>
          <a:p>
            <a:pPr marL="1175598" lvl="1" indent="-457200" algn="just" latinLnBrk="0">
              <a:spcBef>
                <a:spcPts val="500"/>
              </a:spcBef>
              <a:spcAft>
                <a:spcPts val="700"/>
              </a:spcAft>
              <a:buFont typeface="Wingdings" pitchFamily="2" charset="2"/>
              <a:buChar char="§"/>
            </a:pP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The highest level of executive processing (</a:t>
            </a:r>
            <a:r>
              <a:rPr lang="en-US" altLang="ko-KR" sz="3200" dirty="0" err="1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Boisgueheneuc</a:t>
            </a: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 et al., 2006)</a:t>
            </a:r>
          </a:p>
          <a:p>
            <a:pPr marL="457200" indent="-457200" algn="just" latinLnBrk="0">
              <a:spcBef>
                <a:spcPts val="500"/>
              </a:spcBef>
              <a:spcAft>
                <a:spcPts val="700"/>
              </a:spcAft>
              <a:buFont typeface="Wingdings" pitchFamily="2" charset="2"/>
              <a:buChar char="§"/>
            </a:pPr>
            <a:r>
              <a:rPr lang="en-US" altLang="ko-KR" sz="3200" b="1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Asymmetric information flows between brain regions</a:t>
            </a:r>
          </a:p>
          <a:p>
            <a:pPr marL="1175598" lvl="1" indent="-457200" algn="just" latinLnBrk="0">
              <a:spcBef>
                <a:spcPts val="500"/>
              </a:spcBef>
              <a:spcAft>
                <a:spcPts val="700"/>
              </a:spcAft>
              <a:buFont typeface="Wingdings" pitchFamily="2" charset="2"/>
              <a:buChar char="§"/>
            </a:pP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PVC-temporal/occipital regions vs PVC-frontal regions</a:t>
            </a:r>
          </a:p>
          <a:p>
            <a:pPr marL="1175598" lvl="1" indent="-457200" algn="just" latinLnBrk="0">
              <a:spcBef>
                <a:spcPts val="500"/>
              </a:spcBef>
              <a:spcAft>
                <a:spcPts val="700"/>
              </a:spcAft>
              <a:buFont typeface="Wingdings" pitchFamily="2" charset="2"/>
              <a:buChar char="§"/>
            </a:pP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PCN</a:t>
            </a: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SFG (non retrieval) vs SFGPCN (retrieval)</a:t>
            </a:r>
            <a:endParaRPr lang="en-US" altLang="ko-KR" sz="3200" dirty="0">
              <a:solidFill>
                <a:srgbClr val="080808"/>
              </a:solidFill>
              <a:latin typeface="Times New Roman" pitchFamily="18" charset="0"/>
              <a:cs typeface="Times New Roman" pitchFamily="18" charset="0"/>
              <a:sym typeface="Wingdings" panose="05000000000000000000" pitchFamily="2" charset="2"/>
            </a:endParaRPr>
          </a:p>
          <a:p>
            <a:pPr marL="1175598" lvl="1" indent="-457200" algn="just" latinLnBrk="0">
              <a:spcBef>
                <a:spcPts val="500"/>
              </a:spcBef>
              <a:spcAft>
                <a:spcPts val="700"/>
              </a:spcAft>
              <a:buFont typeface="Wingdings" pitchFamily="2" charset="2"/>
              <a:buChar char="§"/>
            </a:pP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The dual process model of attention of memory (</a:t>
            </a:r>
            <a:r>
              <a:rPr lang="en-US" altLang="ko-KR" sz="3200" dirty="0" err="1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Cabeza</a:t>
            </a: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, 2008)</a:t>
            </a:r>
          </a:p>
        </p:txBody>
      </p:sp>
      <p:sp>
        <p:nvSpPr>
          <p:cNvPr id="44" name="모서리가 둥근 직사각형 43"/>
          <p:cNvSpPr/>
          <p:nvPr/>
        </p:nvSpPr>
        <p:spPr bwMode="auto">
          <a:xfrm>
            <a:off x="15336838" y="7724548"/>
            <a:ext cx="14609001" cy="25319051"/>
          </a:xfrm>
          <a:prstGeom prst="roundRect">
            <a:avLst>
              <a:gd name="adj" fmla="val 1948"/>
            </a:avLst>
          </a:prstGeom>
          <a:noFill/>
          <a:ln w="63500" cap="flat" cmpd="sng" algn="ctr">
            <a:gradFill flip="none" rotWithShape="1">
              <a:gsLst>
                <a:gs pos="0">
                  <a:schemeClr val="accent1">
                    <a:lumMod val="25000"/>
                  </a:schemeClr>
                </a:gs>
                <a:gs pos="100000">
                  <a:schemeClr val="accent1">
                    <a:lumMod val="50000"/>
                  </a:schemeClr>
                </a:gs>
                <a:gs pos="5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6558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514458" y="7240039"/>
            <a:ext cx="7108443" cy="914525"/>
          </a:xfrm>
          <a:prstGeom prst="rect">
            <a:avLst/>
          </a:prstGeom>
          <a:solidFill>
            <a:schemeClr val="bg1"/>
          </a:solidFill>
        </p:spPr>
        <p:txBody>
          <a:bodyPr wrap="none" lIns="143680" tIns="71840" rIns="143680" bIns="71840" rtlCol="0">
            <a:spAutoFit/>
          </a:bodyPr>
          <a:lstStyle/>
          <a:p>
            <a:r>
              <a:rPr lang="en-US" altLang="ko-KR" sz="5000" b="1" dirty="0" smtClean="0">
                <a:solidFill>
                  <a:srgbClr val="11263F"/>
                </a:solidFill>
                <a:latin typeface="맑은 고딕" pitchFamily="50" charset="-127"/>
                <a:ea typeface="맑은 고딕" pitchFamily="50" charset="-127"/>
              </a:rPr>
              <a:t> Experimental Results </a:t>
            </a:r>
            <a:endParaRPr lang="ko-KR" altLang="en-US" sz="5000" b="1" dirty="0">
              <a:solidFill>
                <a:srgbClr val="11263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" name="Rectangle 23"/>
          <p:cNvSpPr>
            <a:spLocks noChangeArrowheads="1"/>
          </p:cNvSpPr>
          <p:nvPr/>
        </p:nvSpPr>
        <p:spPr bwMode="auto">
          <a:xfrm>
            <a:off x="0" y="0"/>
            <a:ext cx="302434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2" name="Rectangle 25"/>
          <p:cNvSpPr>
            <a:spLocks noChangeArrowheads="1"/>
          </p:cNvSpPr>
          <p:nvPr/>
        </p:nvSpPr>
        <p:spPr bwMode="auto">
          <a:xfrm>
            <a:off x="0" y="0"/>
            <a:ext cx="3024346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9" name="직사각형 18"/>
          <p:cNvSpPr/>
          <p:nvPr/>
        </p:nvSpPr>
        <p:spPr>
          <a:xfrm>
            <a:off x="701081" y="25131216"/>
            <a:ext cx="14203957" cy="1934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81602" indent="-457200" latinLnBrk="0">
              <a:lnSpc>
                <a:spcPct val="110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Behavioral tasks and EEG acquisition setup</a:t>
            </a:r>
            <a:endParaRPr lang="en-US" altLang="ko-KR" sz="3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900000" lvl="1" indent="-457200" latinLnBrk="0">
              <a:lnSpc>
                <a:spcPct val="110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The episodic memory retrieval game tasks after watching a video</a:t>
            </a:r>
          </a:p>
          <a:p>
            <a:pPr marL="900000" lvl="1" indent="-457200" latinLnBrk="0">
              <a:lnSpc>
                <a:spcPct val="110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EEGs were </a:t>
            </a:r>
            <a:r>
              <a:rPr lang="en-US" altLang="ko-KR" sz="32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sampled at </a:t>
            </a: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1 KHz </a:t>
            </a:r>
            <a:r>
              <a:rPr lang="en-US" altLang="ko-KR" sz="3200" dirty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using an EEG cap equipped with 128 </a:t>
            </a: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electrodes</a:t>
            </a:r>
            <a:endParaRPr lang="en-US" altLang="ko-KR" sz="3200" dirty="0">
              <a:solidFill>
                <a:srgbClr val="08080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5631311" y="8203189"/>
            <a:ext cx="13752935" cy="1322328"/>
          </a:xfrm>
          <a:prstGeom prst="rect">
            <a:avLst/>
          </a:prstGeom>
        </p:spPr>
        <p:txBody>
          <a:bodyPr wrap="square" lIns="143680" tIns="71840" rIns="143680" bIns="71840">
            <a:spAutoFit/>
          </a:bodyPr>
          <a:lstStyle/>
          <a:p>
            <a:pPr marL="457200" indent="-457200" algn="just" latinLnBrk="0">
              <a:spcBef>
                <a:spcPts val="50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en-US" altLang="ko-KR" sz="3200" b="1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Information flow network during non-retrieval and retrieval tasks</a:t>
            </a:r>
          </a:p>
          <a:p>
            <a:pPr marL="1175598" lvl="1" indent="-457200" algn="just" latinLnBrk="0">
              <a:spcBef>
                <a:spcPts val="50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en-US" altLang="ko-KR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Retrieval shows densely connected network and stronger interactions</a:t>
            </a:r>
            <a:endParaRPr lang="en-US" altLang="ko-KR" sz="3200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532" y="27374151"/>
            <a:ext cx="13772057" cy="5618561"/>
          </a:xfrm>
          <a:prstGeom prst="rect">
            <a:avLst/>
          </a:prstGeom>
        </p:spPr>
      </p:pic>
      <p:sp>
        <p:nvSpPr>
          <p:cNvPr id="94" name="직사각형 93"/>
          <p:cNvSpPr/>
          <p:nvPr/>
        </p:nvSpPr>
        <p:spPr>
          <a:xfrm>
            <a:off x="15631311" y="25168008"/>
            <a:ext cx="13752935" cy="2007131"/>
          </a:xfrm>
          <a:prstGeom prst="rect">
            <a:avLst/>
          </a:prstGeom>
        </p:spPr>
        <p:txBody>
          <a:bodyPr wrap="square" lIns="143680" tIns="71840" rIns="143680" bIns="71840">
            <a:spAutoFit/>
          </a:bodyPr>
          <a:lstStyle/>
          <a:p>
            <a:pPr marL="457200" indent="-457200" algn="just" latinLnBrk="0">
              <a:spcBef>
                <a:spcPts val="50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en-US" altLang="ko-KR" sz="3200" b="1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Networks of the effective connectivity shows:</a:t>
            </a:r>
          </a:p>
          <a:p>
            <a:pPr marL="1175598" lvl="1" indent="-457200" algn="just" latinLnBrk="0">
              <a:spcBef>
                <a:spcPts val="50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en-US" altLang="ko-KR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Asymmetrical features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PVC</a:t>
            </a:r>
            <a:r>
              <a:rPr lang="ko-KR" altLang="en-US" sz="3200" dirty="0">
                <a:latin typeface="Times New Roman" pitchFamily="18" charset="0"/>
                <a:cs typeface="Times New Roman" pitchFamily="18" charset="0"/>
              </a:rPr>
              <a:t>─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Temporal/Occipital regions vs. Frontal gyrus</a:t>
            </a:r>
          </a:p>
          <a:p>
            <a:pPr marL="1175598" lvl="1" indent="-457200" algn="just" latinLnBrk="0">
              <a:spcBef>
                <a:spcPts val="50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en-US" altLang="ko-KR" sz="32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Hub node</a:t>
            </a: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: the superior frontal gyrus (SFG)</a:t>
            </a:r>
            <a:endParaRPr lang="en-US" altLang="ko-KR" sz="3200" dirty="0" smtClean="0">
              <a:solidFill>
                <a:srgbClr val="08080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1129" name="그룹 1128"/>
          <p:cNvGrpSpPr/>
          <p:nvPr/>
        </p:nvGrpSpPr>
        <p:grpSpPr>
          <a:xfrm>
            <a:off x="16514458" y="27267442"/>
            <a:ext cx="12633467" cy="5460783"/>
            <a:chOff x="0" y="1772416"/>
            <a:chExt cx="8468266" cy="3660386"/>
          </a:xfrm>
        </p:grpSpPr>
        <p:sp>
          <p:nvSpPr>
            <p:cNvPr id="1130" name="타원 1129"/>
            <p:cNvSpPr/>
            <p:nvPr/>
          </p:nvSpPr>
          <p:spPr>
            <a:xfrm>
              <a:off x="4572000" y="2701251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8064A2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HYP</a:t>
              </a:r>
            </a:p>
          </p:txBody>
        </p:sp>
        <p:sp>
          <p:nvSpPr>
            <p:cNvPr id="1131" name="타원 1130"/>
            <p:cNvSpPr/>
            <p:nvPr/>
          </p:nvSpPr>
          <p:spPr>
            <a:xfrm>
              <a:off x="5371936" y="1772416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9BBB59">
                  <a:lumMod val="7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IPL</a:t>
              </a:r>
            </a:p>
          </p:txBody>
        </p:sp>
        <p:sp>
          <p:nvSpPr>
            <p:cNvPr id="1132" name="타원 1131"/>
            <p:cNvSpPr/>
            <p:nvPr/>
          </p:nvSpPr>
          <p:spPr>
            <a:xfrm>
              <a:off x="4579799" y="3780751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8064A2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MTL</a:t>
              </a:r>
            </a:p>
          </p:txBody>
        </p:sp>
        <p:sp>
          <p:nvSpPr>
            <p:cNvPr id="1133" name="타원 1132"/>
            <p:cNvSpPr/>
            <p:nvPr/>
          </p:nvSpPr>
          <p:spPr>
            <a:xfrm>
              <a:off x="6171873" y="2701251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SFG</a:t>
              </a:r>
            </a:p>
          </p:txBody>
        </p:sp>
        <p:sp>
          <p:nvSpPr>
            <p:cNvPr id="1134" name="타원 1133"/>
            <p:cNvSpPr/>
            <p:nvPr/>
          </p:nvSpPr>
          <p:spPr>
            <a:xfrm>
              <a:off x="6960070" y="1776369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9BBB59">
                  <a:lumMod val="7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PCN</a:t>
              </a:r>
            </a:p>
          </p:txBody>
        </p:sp>
        <p:sp>
          <p:nvSpPr>
            <p:cNvPr id="1135" name="타원 1134"/>
            <p:cNvSpPr/>
            <p:nvPr/>
          </p:nvSpPr>
          <p:spPr>
            <a:xfrm>
              <a:off x="7748266" y="2701251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8064A2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THA</a:t>
              </a:r>
            </a:p>
          </p:txBody>
        </p:sp>
        <p:sp>
          <p:nvSpPr>
            <p:cNvPr id="1136" name="타원 1135"/>
            <p:cNvSpPr/>
            <p:nvPr/>
          </p:nvSpPr>
          <p:spPr>
            <a:xfrm>
              <a:off x="6960070" y="4712802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PVC</a:t>
              </a:r>
            </a:p>
          </p:txBody>
        </p:sp>
        <p:sp>
          <p:nvSpPr>
            <p:cNvPr id="1137" name="타원 1136"/>
            <p:cNvSpPr/>
            <p:nvPr/>
          </p:nvSpPr>
          <p:spPr>
            <a:xfrm>
              <a:off x="5371936" y="4712802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PFC</a:t>
              </a:r>
            </a:p>
          </p:txBody>
        </p:sp>
        <p:sp>
          <p:nvSpPr>
            <p:cNvPr id="1138" name="타원 1137"/>
            <p:cNvSpPr/>
            <p:nvPr/>
          </p:nvSpPr>
          <p:spPr>
            <a:xfrm>
              <a:off x="6171873" y="3780751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MFG</a:t>
              </a:r>
            </a:p>
          </p:txBody>
        </p:sp>
        <p:sp>
          <p:nvSpPr>
            <p:cNvPr id="1139" name="타원 1138"/>
            <p:cNvSpPr/>
            <p:nvPr/>
          </p:nvSpPr>
          <p:spPr>
            <a:xfrm>
              <a:off x="7748266" y="3780751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IFG</a:t>
              </a:r>
            </a:p>
          </p:txBody>
        </p:sp>
        <p:cxnSp>
          <p:nvCxnSpPr>
            <p:cNvPr id="1140" name="직선 연결선 1139"/>
            <p:cNvCxnSpPr>
              <a:stCxn id="1138" idx="2"/>
              <a:endCxn id="1132" idx="6"/>
            </p:cNvCxnSpPr>
            <p:nvPr/>
          </p:nvCxnSpPr>
          <p:spPr>
            <a:xfrm flipH="1">
              <a:off x="5299799" y="4140751"/>
              <a:ext cx="872074" cy="0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41" name="직선 연결선 1140"/>
            <p:cNvCxnSpPr>
              <a:stCxn id="1133" idx="1"/>
              <a:endCxn id="1131" idx="5"/>
            </p:cNvCxnSpPr>
            <p:nvPr/>
          </p:nvCxnSpPr>
          <p:spPr>
            <a:xfrm flipH="1" flipV="1">
              <a:off x="5986494" y="2386974"/>
              <a:ext cx="290821" cy="419719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42" name="직선 연결선 1141"/>
            <p:cNvCxnSpPr>
              <a:stCxn id="1138" idx="0"/>
              <a:endCxn id="1133" idx="4"/>
            </p:cNvCxnSpPr>
            <p:nvPr/>
          </p:nvCxnSpPr>
          <p:spPr>
            <a:xfrm flipV="1">
              <a:off x="6531873" y="3421251"/>
              <a:ext cx="0" cy="359500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43" name="직선 연결선 1142"/>
            <p:cNvCxnSpPr>
              <a:stCxn id="1139" idx="3"/>
              <a:endCxn id="1136" idx="7"/>
            </p:cNvCxnSpPr>
            <p:nvPr/>
          </p:nvCxnSpPr>
          <p:spPr>
            <a:xfrm flipH="1">
              <a:off x="7574628" y="4395309"/>
              <a:ext cx="279080" cy="422935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44" name="직선 연결선 1143"/>
            <p:cNvCxnSpPr>
              <a:stCxn id="1130" idx="6"/>
              <a:endCxn id="1133" idx="2"/>
            </p:cNvCxnSpPr>
            <p:nvPr/>
          </p:nvCxnSpPr>
          <p:spPr>
            <a:xfrm>
              <a:off x="5292000" y="3061251"/>
              <a:ext cx="879873" cy="0"/>
            </a:xfrm>
            <a:prstGeom prst="line">
              <a:avLst/>
            </a:prstGeom>
            <a:noFill/>
            <a:ln w="19050" cap="flat" cmpd="sng" algn="ctr">
              <a:solidFill>
                <a:srgbClr val="8064A2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45" name="직선 연결선 1144"/>
            <p:cNvCxnSpPr>
              <a:stCxn id="1136" idx="2"/>
              <a:endCxn id="1137" idx="6"/>
            </p:cNvCxnSpPr>
            <p:nvPr/>
          </p:nvCxnSpPr>
          <p:spPr>
            <a:xfrm flipH="1">
              <a:off x="6091936" y="5072802"/>
              <a:ext cx="868134" cy="0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46" name="직선 연결선 1145"/>
            <p:cNvCxnSpPr>
              <a:endCxn id="1137" idx="7"/>
            </p:cNvCxnSpPr>
            <p:nvPr/>
          </p:nvCxnSpPr>
          <p:spPr>
            <a:xfrm flipH="1">
              <a:off x="5986494" y="4269783"/>
              <a:ext cx="1785906" cy="548461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47" name="직선 연결선 1146"/>
            <p:cNvCxnSpPr>
              <a:stCxn id="1135" idx="4"/>
              <a:endCxn id="1139" idx="0"/>
            </p:cNvCxnSpPr>
            <p:nvPr/>
          </p:nvCxnSpPr>
          <p:spPr>
            <a:xfrm>
              <a:off x="8108266" y="3421251"/>
              <a:ext cx="0" cy="359500"/>
            </a:xfrm>
            <a:prstGeom prst="line">
              <a:avLst/>
            </a:prstGeom>
            <a:noFill/>
            <a:ln w="19050" cap="flat" cmpd="sng" algn="ctr">
              <a:solidFill>
                <a:srgbClr val="8064A2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48" name="직선 연결선 1147"/>
            <p:cNvCxnSpPr>
              <a:stCxn id="1132" idx="5"/>
              <a:endCxn id="1137" idx="1"/>
            </p:cNvCxnSpPr>
            <p:nvPr/>
          </p:nvCxnSpPr>
          <p:spPr>
            <a:xfrm>
              <a:off x="5194357" y="4395309"/>
              <a:ext cx="283021" cy="422935"/>
            </a:xfrm>
            <a:prstGeom prst="line">
              <a:avLst/>
            </a:prstGeom>
            <a:noFill/>
            <a:ln w="19050" cap="flat" cmpd="sng" algn="ctr">
              <a:solidFill>
                <a:srgbClr val="8064A2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49" name="직선 연결선 1148"/>
            <p:cNvCxnSpPr>
              <a:stCxn id="1130" idx="4"/>
              <a:endCxn id="1132" idx="0"/>
            </p:cNvCxnSpPr>
            <p:nvPr/>
          </p:nvCxnSpPr>
          <p:spPr>
            <a:xfrm>
              <a:off x="4932000" y="3421251"/>
              <a:ext cx="7799" cy="35950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50" name="직선 연결선 1149"/>
            <p:cNvCxnSpPr>
              <a:stCxn id="1138" idx="1"/>
              <a:endCxn id="1130" idx="5"/>
            </p:cNvCxnSpPr>
            <p:nvPr/>
          </p:nvCxnSpPr>
          <p:spPr>
            <a:xfrm flipH="1" flipV="1">
              <a:off x="5186558" y="3315809"/>
              <a:ext cx="1090757" cy="570384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51" name="직선 연결선 1150"/>
            <p:cNvCxnSpPr>
              <a:stCxn id="1138" idx="5"/>
              <a:endCxn id="1136" idx="1"/>
            </p:cNvCxnSpPr>
            <p:nvPr/>
          </p:nvCxnSpPr>
          <p:spPr>
            <a:xfrm>
              <a:off x="6786431" y="4395309"/>
              <a:ext cx="279081" cy="422935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52" name="직선 연결선 1151"/>
            <p:cNvCxnSpPr>
              <a:stCxn id="1138" idx="7"/>
              <a:endCxn id="1135" idx="3"/>
            </p:cNvCxnSpPr>
            <p:nvPr/>
          </p:nvCxnSpPr>
          <p:spPr>
            <a:xfrm flipV="1">
              <a:off x="6786431" y="3315809"/>
              <a:ext cx="1067277" cy="570384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53" name="직선 연결선 1152"/>
            <p:cNvCxnSpPr>
              <a:stCxn id="1138" idx="6"/>
              <a:endCxn id="1139" idx="2"/>
            </p:cNvCxnSpPr>
            <p:nvPr/>
          </p:nvCxnSpPr>
          <p:spPr>
            <a:xfrm>
              <a:off x="6891873" y="4140751"/>
              <a:ext cx="856393" cy="0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54" name="직선 연결선 1153"/>
            <p:cNvCxnSpPr>
              <a:stCxn id="1134" idx="5"/>
              <a:endCxn id="1135" idx="1"/>
            </p:cNvCxnSpPr>
            <p:nvPr/>
          </p:nvCxnSpPr>
          <p:spPr>
            <a:xfrm>
              <a:off x="7574628" y="2390927"/>
              <a:ext cx="279080" cy="415766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55" name="직선 연결선 1154"/>
            <p:cNvCxnSpPr>
              <a:stCxn id="1134" idx="3"/>
              <a:endCxn id="1133" idx="7"/>
            </p:cNvCxnSpPr>
            <p:nvPr/>
          </p:nvCxnSpPr>
          <p:spPr>
            <a:xfrm flipH="1">
              <a:off x="6786431" y="2390927"/>
              <a:ext cx="279081" cy="415766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56" name="직선 연결선 1155"/>
            <p:cNvCxnSpPr>
              <a:stCxn id="1135" idx="2"/>
              <a:endCxn id="1133" idx="6"/>
            </p:cNvCxnSpPr>
            <p:nvPr/>
          </p:nvCxnSpPr>
          <p:spPr>
            <a:xfrm flipH="1">
              <a:off x="6891873" y="3061251"/>
              <a:ext cx="856393" cy="0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57" name="직선 연결선 1156"/>
            <p:cNvCxnSpPr>
              <a:stCxn id="1136" idx="0"/>
              <a:endCxn id="1133" idx="5"/>
            </p:cNvCxnSpPr>
            <p:nvPr/>
          </p:nvCxnSpPr>
          <p:spPr>
            <a:xfrm flipH="1" flipV="1">
              <a:off x="6786431" y="3315809"/>
              <a:ext cx="533639" cy="1396993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58" name="직선 연결선 1157"/>
            <p:cNvCxnSpPr>
              <a:endCxn id="1139" idx="1"/>
            </p:cNvCxnSpPr>
            <p:nvPr/>
          </p:nvCxnSpPr>
          <p:spPr>
            <a:xfrm>
              <a:off x="6853127" y="3231397"/>
              <a:ext cx="1000581" cy="654796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59" name="직선 연결선 1158"/>
            <p:cNvCxnSpPr>
              <a:stCxn id="1133" idx="3"/>
              <a:endCxn id="1132" idx="7"/>
            </p:cNvCxnSpPr>
            <p:nvPr/>
          </p:nvCxnSpPr>
          <p:spPr>
            <a:xfrm flipH="1">
              <a:off x="5194357" y="3315809"/>
              <a:ext cx="1082958" cy="570384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160" name="타원 1159"/>
            <p:cNvSpPr/>
            <p:nvPr/>
          </p:nvSpPr>
          <p:spPr>
            <a:xfrm>
              <a:off x="0" y="2701251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8064A2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HYP</a:t>
              </a:r>
            </a:p>
          </p:txBody>
        </p:sp>
        <p:sp>
          <p:nvSpPr>
            <p:cNvPr id="1161" name="타원 1160"/>
            <p:cNvSpPr/>
            <p:nvPr/>
          </p:nvSpPr>
          <p:spPr>
            <a:xfrm>
              <a:off x="799936" y="1772416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9BBB59">
                  <a:lumMod val="7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IPL</a:t>
              </a:r>
            </a:p>
          </p:txBody>
        </p:sp>
        <p:sp>
          <p:nvSpPr>
            <p:cNvPr id="1162" name="타원 1161"/>
            <p:cNvSpPr/>
            <p:nvPr/>
          </p:nvSpPr>
          <p:spPr>
            <a:xfrm>
              <a:off x="7799" y="3780751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8064A2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MTL</a:t>
              </a:r>
            </a:p>
          </p:txBody>
        </p:sp>
        <p:sp>
          <p:nvSpPr>
            <p:cNvPr id="1163" name="타원 1162"/>
            <p:cNvSpPr/>
            <p:nvPr/>
          </p:nvSpPr>
          <p:spPr>
            <a:xfrm>
              <a:off x="1599873" y="2701251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SFG</a:t>
              </a:r>
            </a:p>
          </p:txBody>
        </p:sp>
        <p:sp>
          <p:nvSpPr>
            <p:cNvPr id="1164" name="타원 1163"/>
            <p:cNvSpPr/>
            <p:nvPr/>
          </p:nvSpPr>
          <p:spPr>
            <a:xfrm>
              <a:off x="2388070" y="1776369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9BBB59">
                  <a:lumMod val="7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PCN</a:t>
              </a:r>
            </a:p>
          </p:txBody>
        </p:sp>
        <p:sp>
          <p:nvSpPr>
            <p:cNvPr id="1165" name="타원 1164"/>
            <p:cNvSpPr/>
            <p:nvPr/>
          </p:nvSpPr>
          <p:spPr>
            <a:xfrm>
              <a:off x="3176266" y="2701251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8064A2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THA</a:t>
              </a:r>
            </a:p>
          </p:txBody>
        </p:sp>
        <p:sp>
          <p:nvSpPr>
            <p:cNvPr id="1166" name="타원 1165"/>
            <p:cNvSpPr/>
            <p:nvPr/>
          </p:nvSpPr>
          <p:spPr>
            <a:xfrm>
              <a:off x="2388070" y="4712802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PVC</a:t>
              </a:r>
            </a:p>
          </p:txBody>
        </p:sp>
        <p:sp>
          <p:nvSpPr>
            <p:cNvPr id="1167" name="타원 1166"/>
            <p:cNvSpPr/>
            <p:nvPr/>
          </p:nvSpPr>
          <p:spPr>
            <a:xfrm>
              <a:off x="799936" y="4712802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PFC</a:t>
              </a:r>
            </a:p>
          </p:txBody>
        </p:sp>
        <p:sp>
          <p:nvSpPr>
            <p:cNvPr id="1168" name="타원 1167"/>
            <p:cNvSpPr/>
            <p:nvPr/>
          </p:nvSpPr>
          <p:spPr>
            <a:xfrm>
              <a:off x="3176266" y="3780751"/>
              <a:ext cx="720000" cy="720000"/>
            </a:xfrm>
            <a:prstGeom prst="ellips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IFG</a:t>
              </a:r>
            </a:p>
          </p:txBody>
        </p:sp>
        <p:cxnSp>
          <p:nvCxnSpPr>
            <p:cNvPr id="1169" name="직선 연결선 1168"/>
            <p:cNvCxnSpPr>
              <a:stCxn id="1167" idx="0"/>
              <a:endCxn id="1163" idx="3"/>
            </p:cNvCxnSpPr>
            <p:nvPr/>
          </p:nvCxnSpPr>
          <p:spPr>
            <a:xfrm flipV="1">
              <a:off x="1159936" y="3315809"/>
              <a:ext cx="545379" cy="1396993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70" name="직선 연결선 962"/>
            <p:cNvCxnSpPr>
              <a:endCxn id="1160" idx="5"/>
            </p:cNvCxnSpPr>
            <p:nvPr/>
          </p:nvCxnSpPr>
          <p:spPr>
            <a:xfrm rot="10800000">
              <a:off x="614559" y="3315809"/>
              <a:ext cx="1841923" cy="1542910"/>
            </a:xfrm>
            <a:prstGeom prst="curvedConnector2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71" name="직선 연결선 1170"/>
            <p:cNvCxnSpPr>
              <a:stCxn id="1166" idx="2"/>
            </p:cNvCxnSpPr>
            <p:nvPr/>
          </p:nvCxnSpPr>
          <p:spPr>
            <a:xfrm flipH="1" flipV="1">
              <a:off x="703616" y="4269784"/>
              <a:ext cx="1684454" cy="803018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72" name="직선 연결선 1171"/>
            <p:cNvCxnSpPr>
              <a:endCxn id="1165" idx="3"/>
            </p:cNvCxnSpPr>
            <p:nvPr/>
          </p:nvCxnSpPr>
          <p:spPr>
            <a:xfrm flipV="1">
              <a:off x="2874936" y="3315809"/>
              <a:ext cx="406772" cy="1426672"/>
            </a:xfrm>
            <a:prstGeom prst="line">
              <a:avLst/>
            </a:prstGeom>
            <a:noFill/>
            <a:ln w="19050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73" name="직선 연결선 1172"/>
            <p:cNvCxnSpPr/>
            <p:nvPr/>
          </p:nvCxnSpPr>
          <p:spPr>
            <a:xfrm flipH="1">
              <a:off x="1487837" y="4285281"/>
              <a:ext cx="1718755" cy="658678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74" name="직선 연결선 1173"/>
            <p:cNvCxnSpPr/>
            <p:nvPr/>
          </p:nvCxnSpPr>
          <p:spPr>
            <a:xfrm flipH="1">
              <a:off x="720671" y="3215898"/>
              <a:ext cx="2495227" cy="883404"/>
            </a:xfrm>
            <a:prstGeom prst="line">
              <a:avLst/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175" name="직선 연결선 1174"/>
            <p:cNvCxnSpPr>
              <a:stCxn id="1178" idx="0"/>
              <a:endCxn id="1163" idx="4"/>
            </p:cNvCxnSpPr>
            <p:nvPr/>
          </p:nvCxnSpPr>
          <p:spPr>
            <a:xfrm flipV="1">
              <a:off x="1959873" y="3421251"/>
              <a:ext cx="0" cy="359500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76" name="직선 연결선 1175"/>
            <p:cNvCxnSpPr>
              <a:stCxn id="1178" idx="3"/>
              <a:endCxn id="1167" idx="7"/>
            </p:cNvCxnSpPr>
            <p:nvPr/>
          </p:nvCxnSpPr>
          <p:spPr>
            <a:xfrm flipH="1">
              <a:off x="1414494" y="4395309"/>
              <a:ext cx="290821" cy="422935"/>
            </a:xfrm>
            <a:prstGeom prst="line">
              <a:avLst/>
            </a:prstGeom>
            <a:noFill/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cxnSp>
          <p:nvCxnSpPr>
            <p:cNvPr id="1177" name="직선 연결선 1176"/>
            <p:cNvCxnSpPr>
              <a:stCxn id="1164" idx="3"/>
              <a:endCxn id="1163" idx="7"/>
            </p:cNvCxnSpPr>
            <p:nvPr/>
          </p:nvCxnSpPr>
          <p:spPr>
            <a:xfrm flipH="1">
              <a:off x="2214431" y="2390927"/>
              <a:ext cx="279081" cy="415766"/>
            </a:xfrm>
            <a:prstGeom prst="line">
              <a:avLst/>
            </a:prstGeom>
            <a:noFill/>
            <a:ln w="19050" cap="flat" cmpd="sng" algn="ctr">
              <a:solidFill>
                <a:srgbClr val="9BBB59">
                  <a:lumMod val="7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  <p:sp>
          <p:nvSpPr>
            <p:cNvPr id="1178" name="타원 1177"/>
            <p:cNvSpPr/>
            <p:nvPr/>
          </p:nvSpPr>
          <p:spPr>
            <a:xfrm>
              <a:off x="1599873" y="3780751"/>
              <a:ext cx="720000" cy="720000"/>
            </a:xfrm>
            <a:prstGeom prst="ellipse">
              <a:avLst/>
            </a:prstGeom>
            <a:solidFill>
              <a:sysClr val="window" lastClr="FFFFFF"/>
            </a:solidFill>
            <a:ln w="19050" cap="flat" cmpd="sng" algn="ctr">
              <a:solidFill>
                <a:srgbClr val="F79646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 smtClean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 pitchFamily="34" charset="0"/>
                  <a:ea typeface="Verdana" panose="020B0604030504040204" pitchFamily="34" charset="0"/>
                  <a:cs typeface="Arial" panose="020B0604020202020204" pitchFamily="34" charset="0"/>
                </a:rPr>
                <a:t>MFG</a:t>
              </a:r>
            </a:p>
          </p:txBody>
        </p:sp>
        <p:cxnSp>
          <p:nvCxnSpPr>
            <p:cNvPr id="1179" name="구부러진 연결선 1178"/>
            <p:cNvCxnSpPr>
              <a:stCxn id="1168" idx="3"/>
              <a:endCxn id="1162" idx="5"/>
            </p:cNvCxnSpPr>
            <p:nvPr/>
          </p:nvCxnSpPr>
          <p:spPr>
            <a:xfrm rot="5400000">
              <a:off x="1952033" y="3065634"/>
              <a:ext cx="12700" cy="2659351"/>
            </a:xfrm>
            <a:prstGeom prst="curvedConnector3">
              <a:avLst>
                <a:gd name="adj1" fmla="val 2630252"/>
              </a:avLst>
            </a:prstGeom>
            <a:noFill/>
            <a:ln w="19050" cap="flat" cmpd="sng" algn="ctr">
              <a:solidFill>
                <a:srgbClr val="C00000"/>
              </a:solidFill>
              <a:prstDash val="solid"/>
              <a:headEnd type="stealth" w="lg" len="lg"/>
              <a:tailEnd type="stealth" w="lg" len="lg"/>
            </a:ln>
            <a:effectLst/>
          </p:spPr>
        </p:cxnSp>
        <p:cxnSp>
          <p:nvCxnSpPr>
            <p:cNvPr id="1180" name="직선 연결선 1179"/>
            <p:cNvCxnSpPr>
              <a:stCxn id="1164" idx="4"/>
              <a:endCxn id="1166" idx="0"/>
            </p:cNvCxnSpPr>
            <p:nvPr/>
          </p:nvCxnSpPr>
          <p:spPr>
            <a:xfrm>
              <a:off x="2748070" y="2496369"/>
              <a:ext cx="0" cy="2216433"/>
            </a:xfrm>
            <a:prstGeom prst="line">
              <a:avLst/>
            </a:prstGeom>
            <a:noFill/>
            <a:ln w="19050" cap="flat" cmpd="sng" algn="ctr">
              <a:solidFill>
                <a:srgbClr val="9BBB59">
                  <a:lumMod val="75000"/>
                </a:srgbClr>
              </a:solidFill>
              <a:prstDash val="solid"/>
              <a:headEnd type="none" w="med" len="med"/>
              <a:tailEnd type="arrow" w="med" len="med"/>
            </a:ln>
            <a:effectLst/>
          </p:spPr>
        </p:cxnSp>
      </p:grpSp>
      <p:sp>
        <p:nvSpPr>
          <p:cNvPr id="53" name="모서리가 둥근 직사각형 52"/>
          <p:cNvSpPr/>
          <p:nvPr/>
        </p:nvSpPr>
        <p:spPr bwMode="auto">
          <a:xfrm>
            <a:off x="286701" y="7716428"/>
            <a:ext cx="14616955" cy="9464339"/>
          </a:xfrm>
          <a:prstGeom prst="roundRect">
            <a:avLst>
              <a:gd name="adj" fmla="val 4838"/>
            </a:avLst>
          </a:prstGeom>
          <a:noFill/>
          <a:ln w="63500" cap="flat" cmpd="sng" algn="ctr">
            <a:gradFill flip="none" rotWithShape="1">
              <a:gsLst>
                <a:gs pos="0">
                  <a:schemeClr val="accent1">
                    <a:lumMod val="25000"/>
                  </a:schemeClr>
                </a:gs>
                <a:gs pos="100000">
                  <a:schemeClr val="accent1">
                    <a:lumMod val="50000"/>
                  </a:schemeClr>
                </a:gs>
                <a:gs pos="5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2655888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en-US" sz="2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590477" y="7240039"/>
            <a:ext cx="4454448" cy="914525"/>
          </a:xfrm>
          <a:prstGeom prst="rect">
            <a:avLst/>
          </a:prstGeom>
          <a:solidFill>
            <a:schemeClr val="bg1"/>
          </a:solidFill>
        </p:spPr>
        <p:txBody>
          <a:bodyPr wrap="none" lIns="143680" tIns="71840" rIns="143680" bIns="71840" rtlCol="0">
            <a:spAutoFit/>
          </a:bodyPr>
          <a:lstStyle/>
          <a:p>
            <a:r>
              <a:rPr lang="en-US" altLang="ko-KR" sz="5000" b="1" dirty="0">
                <a:solidFill>
                  <a:srgbClr val="11263F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5000" b="1" dirty="0" smtClean="0">
                <a:solidFill>
                  <a:srgbClr val="11263F"/>
                </a:solidFill>
                <a:latin typeface="맑은 고딕" pitchFamily="50" charset="-127"/>
                <a:ea typeface="맑은 고딕" pitchFamily="50" charset="-127"/>
              </a:rPr>
              <a:t>Backgrounds</a:t>
            </a:r>
            <a:endParaRPr lang="ko-KR" altLang="en-US" sz="5000" b="1" dirty="0">
              <a:solidFill>
                <a:srgbClr val="11263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701081" y="8203189"/>
            <a:ext cx="13772578" cy="2735536"/>
          </a:xfrm>
          <a:prstGeom prst="rect">
            <a:avLst/>
          </a:prstGeom>
        </p:spPr>
        <p:txBody>
          <a:bodyPr wrap="square" lIns="143680" tIns="71840" rIns="143680" bIns="71840">
            <a:spAutoFit/>
          </a:bodyPr>
          <a:lstStyle/>
          <a:p>
            <a:pPr marL="457200" indent="-457200" algn="just" latinLnBrk="0">
              <a:spcAft>
                <a:spcPts val="1000"/>
              </a:spcAft>
              <a:buFont typeface="Wingdings" pitchFamily="2" charset="2"/>
              <a:buChar char="§"/>
            </a:pP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Functional integration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focuses 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on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networks of 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the interactions among the specialized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areas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exist in the cortex </a:t>
            </a:r>
            <a:r>
              <a:rPr lang="en-US" altLang="ko-KR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 Connectivity</a:t>
            </a:r>
            <a:endParaRPr lang="en-US" altLang="ko-KR" sz="32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  <a:p>
            <a:pPr marL="457200" indent="-457200" algn="just" latinLnBrk="0">
              <a:spcAft>
                <a:spcPts val="1000"/>
              </a:spcAft>
              <a:buFont typeface="Wingdings" pitchFamily="2" charset="2"/>
              <a:buChar char="§"/>
            </a:pP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Effective connectivity can 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explain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causal/directed influences between neural activities and regional effects in </a:t>
            </a:r>
            <a:r>
              <a:rPr lang="en-US" altLang="ko-KR" sz="3200" dirty="0">
                <a:latin typeface="Times New Roman" pitchFamily="18" charset="0"/>
                <a:cs typeface="Times New Roman" pitchFamily="18" charset="0"/>
              </a:rPr>
              <a:t>terms of interregional </a:t>
            </a: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connectivity</a:t>
            </a:r>
            <a:b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ko-KR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  <a:sym typeface="Wingdings" panose="05000000000000000000" pitchFamily="2" charset="2"/>
              </a:rPr>
              <a:t> </a:t>
            </a:r>
            <a:r>
              <a:rPr lang="en-US" altLang="ko-KR" sz="32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information flows</a:t>
            </a:r>
            <a:endParaRPr lang="en-US" altLang="ko-KR" sz="3200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049" name="그룹 2048"/>
          <p:cNvGrpSpPr/>
          <p:nvPr/>
        </p:nvGrpSpPr>
        <p:grpSpPr>
          <a:xfrm>
            <a:off x="430721" y="11176587"/>
            <a:ext cx="14328915" cy="5592269"/>
            <a:chOff x="286064" y="12480789"/>
            <a:chExt cx="14328915" cy="5592269"/>
          </a:xfrm>
        </p:grpSpPr>
        <p:sp>
          <p:nvSpPr>
            <p:cNvPr id="1272" name="Rectangle 5"/>
            <p:cNvSpPr>
              <a:spLocks noChangeArrowheads="1"/>
            </p:cNvSpPr>
            <p:nvPr/>
          </p:nvSpPr>
          <p:spPr bwMode="auto">
            <a:xfrm>
              <a:off x="431800" y="17703726"/>
              <a:ext cx="13993941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1800" dirty="0" smtClean="0">
                  <a:latin typeface="Times New Roman" panose="02020603050405020304" pitchFamily="18" charset="0"/>
                </a:rPr>
                <a:t>※ </a:t>
              </a:r>
              <a:r>
                <a:rPr lang="de-CH" altLang="ko-KR" sz="1800" dirty="0">
                  <a:latin typeface="Times New Roman" panose="02020603050405020304" pitchFamily="18" charset="0"/>
                </a:rPr>
                <a:t>Sources from Boebinger &amp; Knight 2013, </a:t>
              </a:r>
              <a:r>
                <a:rPr lang="en-US" altLang="ko-KR" sz="1800" i="1" dirty="0">
                  <a:latin typeface="Times New Roman" panose="02020603050405020304" pitchFamily="18" charset="0"/>
                </a:rPr>
                <a:t>Methods for Dummies</a:t>
              </a:r>
              <a:r>
                <a:rPr lang="de-CH" altLang="ko-KR" sz="1800" dirty="0" smtClean="0">
                  <a:latin typeface="Times New Roman" panose="02020603050405020304" pitchFamily="18" charset="0"/>
                </a:rPr>
                <a:t>;  </a:t>
              </a:r>
              <a:r>
                <a:rPr kumimoji="0" lang="de-CH" altLang="ko-KR" sz="1800" dirty="0" smtClean="0">
                  <a:solidFill>
                    <a:prstClr val="black"/>
                  </a:solidFill>
                  <a:latin typeface="Times New Roman" panose="02020603050405020304" pitchFamily="18" charset="0"/>
                </a:rPr>
                <a:t>Hanneke </a:t>
              </a:r>
              <a:r>
                <a:rPr kumimoji="0" lang="de-CH" altLang="ko-KR" sz="1800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den Ouden 2009, </a:t>
              </a:r>
              <a:r>
                <a:rPr kumimoji="0" lang="en-US" altLang="ko-KR" sz="1800" i="1" dirty="0">
                  <a:solidFill>
                    <a:prstClr val="black"/>
                  </a:solidFill>
                  <a:latin typeface="Times New Roman" panose="02020603050405020304" pitchFamily="18" charset="0"/>
                </a:rPr>
                <a:t>SPM Course at </a:t>
              </a:r>
              <a:r>
                <a:rPr kumimoji="0" lang="en-US" altLang="ko-KR" sz="1800" i="1" dirty="0" smtClean="0">
                  <a:solidFill>
                    <a:prstClr val="black"/>
                  </a:solidFill>
                  <a:latin typeface="Times New Roman" panose="02020603050405020304" pitchFamily="18" charset="0"/>
                </a:rPr>
                <a:t>Zurich</a:t>
              </a:r>
              <a:r>
                <a:rPr lang="de-CH" altLang="ko-KR" sz="1800" dirty="0" smtClean="0">
                  <a:latin typeface="Times New Roman" panose="02020603050405020304" pitchFamily="18" charset="0"/>
                </a:rPr>
                <a:t>;  </a:t>
              </a:r>
              <a:r>
                <a:rPr lang="de-CH" sz="1800" dirty="0" smtClean="0">
                  <a:latin typeface="Times New Roman" panose="02020603050405020304" pitchFamily="18" charset="0"/>
                </a:rPr>
                <a:t>Sporns 2007, </a:t>
              </a:r>
              <a:r>
                <a:rPr lang="de-CH" sz="1800" i="1" dirty="0" smtClean="0">
                  <a:latin typeface="Times New Roman" panose="02020603050405020304" pitchFamily="18" charset="0"/>
                </a:rPr>
                <a:t>Scholarpedia</a:t>
              </a:r>
              <a:endParaRPr lang="en-US" sz="1800" i="1" dirty="0">
                <a:latin typeface="Times New Roman" panose="02020603050405020304" pitchFamily="18" charset="0"/>
              </a:endParaRPr>
            </a:p>
          </p:txBody>
        </p:sp>
        <p:grpSp>
          <p:nvGrpSpPr>
            <p:cNvPr id="2048" name="그룹 2047"/>
            <p:cNvGrpSpPr/>
            <p:nvPr/>
          </p:nvGrpSpPr>
          <p:grpSpPr>
            <a:xfrm>
              <a:off x="286064" y="12480789"/>
              <a:ext cx="14328915" cy="5084207"/>
              <a:chOff x="286064" y="12480789"/>
              <a:chExt cx="14328915" cy="5084207"/>
            </a:xfrm>
          </p:grpSpPr>
          <p:pic>
            <p:nvPicPr>
              <p:cNvPr id="1220" name="Picture 2" descr="http://images.scholarpedia.org/w/images/4/4f/Fig_bc.jpg"/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93" t="10276" r="2265" b="16340"/>
              <a:stretch/>
            </p:blipFill>
            <p:spPr bwMode="auto">
              <a:xfrm>
                <a:off x="6041760" y="12595089"/>
                <a:ext cx="8573219" cy="49699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9" name="그룹 48"/>
              <p:cNvGrpSpPr/>
              <p:nvPr/>
            </p:nvGrpSpPr>
            <p:grpSpPr>
              <a:xfrm>
                <a:off x="2731773" y="12480789"/>
                <a:ext cx="2880000" cy="4998947"/>
                <a:chOff x="2951665" y="12480789"/>
                <a:chExt cx="2880000" cy="4998947"/>
              </a:xfrm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2951665" y="15131140"/>
                  <a:ext cx="2880000" cy="2348596"/>
                  <a:chOff x="2960089" y="15131140"/>
                  <a:chExt cx="2880000" cy="2348596"/>
                </a:xfrm>
              </p:grpSpPr>
              <p:pic>
                <p:nvPicPr>
                  <p:cNvPr id="23" name="그림 22"/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3076533" y="15692539"/>
                    <a:ext cx="2647113" cy="1787197"/>
                  </a:xfrm>
                  <a:prstGeom prst="rect">
                    <a:avLst/>
                  </a:prstGeom>
                </p:spPr>
              </p:pic>
              <p:sp>
                <p:nvSpPr>
                  <p:cNvPr id="1271" name="내용 개체 틀 2"/>
                  <p:cNvSpPr txBox="1">
                    <a:spLocks/>
                  </p:cNvSpPr>
                  <p:nvPr/>
                </p:nvSpPr>
                <p:spPr>
                  <a:xfrm>
                    <a:off x="2960089" y="15131140"/>
                    <a:ext cx="2880000" cy="36933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spAutoFit/>
                  </a:bodyPr>
                  <a:lstStyle>
                    <a:lvl1pPr marL="342900" indent="-342900" algn="l" defTabSz="914400" rtl="0" eaLnBrk="1" latinLnBrk="1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itchFamily="2" charset="2"/>
                      <a:buChar char="§"/>
                      <a:defRPr sz="2000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1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itchFamily="2" charset="2"/>
                      <a:buChar char="§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itchFamily="2" charset="2"/>
                      <a:buChar char="§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Arial" pitchFamily="34" charset="0"/>
                      <a:buChar char="•"/>
                      <a:defRPr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Arial" pitchFamily="34" charset="0"/>
                      <a:buChar char="»"/>
                      <a:defRPr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 fontAlgn="auto">
                      <a:spcBef>
                        <a:spcPts val="400"/>
                      </a:spcBef>
                      <a:spcAft>
                        <a:spcPts val="200"/>
                      </a:spcAft>
                      <a:buClr>
                        <a:srgbClr val="1F497D"/>
                      </a:buClr>
                      <a:buNone/>
                    </a:pPr>
                    <a:r>
                      <a:rPr kumimoji="0" lang="en-US" altLang="ko-KR" sz="1800" b="1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a:t>Functional </a:t>
                    </a:r>
                    <a:r>
                      <a:rPr kumimoji="0" lang="en-US" altLang="ko-KR" sz="1800" b="1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a:t>Integration</a:t>
                    </a:r>
                    <a:endParaRPr kumimoji="0" lang="en-US" altLang="ko-KR" sz="1800" b="1" dirty="0" smtClean="0">
                      <a:solidFill>
                        <a:srgbClr val="00800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8" name="그룹 47"/>
                <p:cNvGrpSpPr/>
                <p:nvPr/>
              </p:nvGrpSpPr>
              <p:grpSpPr>
                <a:xfrm>
                  <a:off x="2951665" y="12480789"/>
                  <a:ext cx="2880000" cy="2353864"/>
                  <a:chOff x="2943242" y="12480789"/>
                  <a:chExt cx="2880000" cy="2353864"/>
                </a:xfrm>
              </p:grpSpPr>
              <p:pic>
                <p:nvPicPr>
                  <p:cNvPr id="21" name="그림 20"/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3026003" y="13043493"/>
                    <a:ext cx="2714479" cy="1791160"/>
                  </a:xfrm>
                  <a:prstGeom prst="rect">
                    <a:avLst/>
                  </a:prstGeom>
                </p:spPr>
              </p:pic>
              <p:sp>
                <p:nvSpPr>
                  <p:cNvPr id="1270" name="내용 개체 틀 2"/>
                  <p:cNvSpPr txBox="1">
                    <a:spLocks/>
                  </p:cNvSpPr>
                  <p:nvPr/>
                </p:nvSpPr>
                <p:spPr>
                  <a:xfrm>
                    <a:off x="2943242" y="12480789"/>
                    <a:ext cx="2880000" cy="36933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spAutoFit/>
                  </a:bodyPr>
                  <a:lstStyle>
                    <a:lvl1pPr marL="342900" indent="-3429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 fontAlgn="auto">
                      <a:spcBef>
                        <a:spcPts val="400"/>
                      </a:spcBef>
                      <a:spcAft>
                        <a:spcPts val="200"/>
                      </a:spcAft>
                      <a:buNone/>
                    </a:pPr>
                    <a:r>
                      <a:rPr kumimoji="0" lang="en-US" altLang="ko-KR" sz="1800" b="1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Functional Segregation</a:t>
                    </a:r>
                  </a:p>
                </p:txBody>
              </p:sp>
            </p:grpSp>
          </p:grpSp>
          <p:grpSp>
            <p:nvGrpSpPr>
              <p:cNvPr id="50" name="그룹 49"/>
              <p:cNvGrpSpPr/>
              <p:nvPr/>
            </p:nvGrpSpPr>
            <p:grpSpPr>
              <a:xfrm>
                <a:off x="286064" y="12480789"/>
                <a:ext cx="2242337" cy="5084207"/>
                <a:chOff x="286064" y="12480789"/>
                <a:chExt cx="2242337" cy="5084207"/>
              </a:xfrm>
            </p:grpSpPr>
            <p:grpSp>
              <p:nvGrpSpPr>
                <p:cNvPr id="39" name="그룹 38"/>
                <p:cNvGrpSpPr/>
                <p:nvPr/>
              </p:nvGrpSpPr>
              <p:grpSpPr>
                <a:xfrm>
                  <a:off x="286064" y="15131140"/>
                  <a:ext cx="2160000" cy="2433856"/>
                  <a:chOff x="286064" y="15131140"/>
                  <a:chExt cx="2160000" cy="2433856"/>
                </a:xfrm>
              </p:grpSpPr>
              <p:pic>
                <p:nvPicPr>
                  <p:cNvPr id="1275" name="Picture 3"/>
                  <p:cNvPicPr>
                    <a:picLocks noChangeAspect="1" noChangeArrowheads="1"/>
                  </p:cNvPicPr>
                  <p:nvPr/>
                </p:nvPicPr>
                <p:blipFill>
                  <a:blip r:embed="rId11">
                    <a:extLst>
                      <a:ext uri="{BEBA8EAE-BF5A-486C-A8C5-ECC9F3942E4B}">
                        <a14:imgProps xmlns:a14="http://schemas.microsoft.com/office/drawing/2010/main">
                          <a14:imgLayer r:embed="rId12">
                            <a14:imgEffect>
                              <a14:saturation sat="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30343" y="15507010"/>
                    <a:ext cx="1871443" cy="2057986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>
                        <a:effectLst>
                          <a:outerShdw dist="35921" dir="2700000" algn="ctr" rotWithShape="0">
                            <a:schemeClr val="bg2"/>
                          </a:outerShdw>
                        </a:effectLst>
                      </a14:hiddenEffects>
                    </a:ext>
                  </a:extLst>
                </p:spPr>
              </p:pic>
              <p:sp>
                <p:nvSpPr>
                  <p:cNvPr id="1276" name="내용 개체 틀 2"/>
                  <p:cNvSpPr txBox="1">
                    <a:spLocks/>
                  </p:cNvSpPr>
                  <p:nvPr/>
                </p:nvSpPr>
                <p:spPr>
                  <a:xfrm>
                    <a:off x="286064" y="15131140"/>
                    <a:ext cx="2160000" cy="36933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spAutoFit/>
                  </a:bodyPr>
                  <a:lstStyle>
                    <a:lvl1pPr marL="342900" indent="-342900" algn="l" defTabSz="914400" rtl="0" eaLnBrk="1" latinLnBrk="1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itchFamily="2" charset="2"/>
                      <a:buChar char="§"/>
                      <a:defRPr sz="2000" kern="120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1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itchFamily="2" charset="2"/>
                      <a:buChar char="§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pitchFamily="2" charset="2"/>
                      <a:buChar char="§"/>
                      <a:defRPr sz="16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Arial" pitchFamily="34" charset="0"/>
                      <a:buChar char="•"/>
                      <a:defRPr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Arial" pitchFamily="34" charset="0"/>
                      <a:buChar char="»"/>
                      <a:defRPr sz="1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 fontAlgn="auto">
                      <a:spcBef>
                        <a:spcPts val="400"/>
                      </a:spcBef>
                      <a:spcAft>
                        <a:spcPts val="200"/>
                      </a:spcAft>
                      <a:buClr>
                        <a:srgbClr val="1F497D"/>
                      </a:buClr>
                      <a:buNone/>
                    </a:pPr>
                    <a:r>
                      <a:rPr kumimoji="0" lang="en-US" altLang="ko-KR" sz="1800" b="1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ea typeface="맑은 고딕" panose="020B0503020000020004" pitchFamily="50" charset="-127"/>
                        <a:cs typeface="Arial" panose="020B0604020202020204" pitchFamily="34" charset="0"/>
                      </a:rPr>
                      <a:t>Connectionism</a:t>
                    </a:r>
                    <a:endParaRPr kumimoji="0" lang="en-US" altLang="ko-KR" sz="1800" b="1" dirty="0" smtClean="0">
                      <a:solidFill>
                        <a:srgbClr val="008000"/>
                      </a:solidFill>
                      <a:latin typeface="Arial" panose="020B0604020202020204" pitchFamily="34" charset="0"/>
                      <a:ea typeface="맑은 고딕" panose="020B0503020000020004" pitchFamily="50" charset="-127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40" name="그룹 39"/>
                <p:cNvGrpSpPr/>
                <p:nvPr/>
              </p:nvGrpSpPr>
              <p:grpSpPr>
                <a:xfrm>
                  <a:off x="368401" y="12480789"/>
                  <a:ext cx="2160000" cy="2531892"/>
                  <a:chOff x="368401" y="12480789"/>
                  <a:chExt cx="2160000" cy="2531892"/>
                </a:xfrm>
              </p:grpSpPr>
              <p:pic>
                <p:nvPicPr>
                  <p:cNvPr id="1274" name="Picture 11" descr="phrenological map of the faculties">
                    <a:hlinkClick r:id="rId13"/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4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63707" y="12964421"/>
                    <a:ext cx="1769388" cy="204826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277" name="내용 개체 틀 2"/>
                  <p:cNvSpPr txBox="1">
                    <a:spLocks/>
                  </p:cNvSpPr>
                  <p:nvPr/>
                </p:nvSpPr>
                <p:spPr>
                  <a:xfrm>
                    <a:off x="368401" y="12480789"/>
                    <a:ext cx="2160000" cy="369332"/>
                  </a:xfrm>
                  <a:prstGeom prst="rect">
                    <a:avLst/>
                  </a:prstGeom>
                </p:spPr>
                <p:txBody>
                  <a:bodyPr vert="horz" lIns="91440" tIns="45720" rIns="91440" bIns="45720" rtlCol="0">
                    <a:spAutoFit/>
                  </a:bodyPr>
                  <a:lstStyle>
                    <a:lvl1pPr marL="342900" indent="-3429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32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742950" indent="-28575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11430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4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6002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–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20574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»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5146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914400" rtl="0" eaLnBrk="1" latinLnBrk="1" hangingPunct="1">
                      <a:spcBef>
                        <a:spcPct val="20000"/>
                      </a:spcBef>
                      <a:buFont typeface="Arial" pitchFamily="34" charset="0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indent="0" algn="ctr" fontAlgn="auto">
                      <a:spcBef>
                        <a:spcPts val="400"/>
                      </a:spcBef>
                      <a:spcAft>
                        <a:spcPts val="200"/>
                      </a:spcAft>
                      <a:buNone/>
                    </a:pPr>
                    <a:r>
                      <a:rPr kumimoji="0" lang="en-US" altLang="ko-KR" sz="1800" b="1" dirty="0" smtClean="0">
                        <a:solidFill>
                          <a:srgbClr val="008000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Localizationism</a:t>
                    </a:r>
                  </a:p>
                </p:txBody>
              </p:sp>
            </p:grpSp>
          </p:grpSp>
        </p:grpSp>
      </p:grpSp>
      <p:grpSp>
        <p:nvGrpSpPr>
          <p:cNvPr id="2058" name="그룹 2057"/>
          <p:cNvGrpSpPr/>
          <p:nvPr/>
        </p:nvGrpSpPr>
        <p:grpSpPr>
          <a:xfrm>
            <a:off x="286701" y="17523631"/>
            <a:ext cx="14616955" cy="6232129"/>
            <a:chOff x="286701" y="17411221"/>
            <a:chExt cx="14616955" cy="6232129"/>
          </a:xfrm>
        </p:grpSpPr>
        <p:sp>
          <p:nvSpPr>
            <p:cNvPr id="1285" name="모서리가 둥근 직사각형 1284"/>
            <p:cNvSpPr/>
            <p:nvPr/>
          </p:nvSpPr>
          <p:spPr bwMode="auto">
            <a:xfrm>
              <a:off x="286701" y="17887611"/>
              <a:ext cx="14616955" cy="5755739"/>
            </a:xfrm>
            <a:prstGeom prst="roundRect">
              <a:avLst>
                <a:gd name="adj" fmla="val 4838"/>
              </a:avLst>
            </a:prstGeom>
            <a:noFill/>
            <a:ln w="63500" cap="flat" cmpd="sng" algn="ctr">
              <a:gradFill flip="none" rotWithShape="1">
                <a:gsLst>
                  <a:gs pos="0">
                    <a:schemeClr val="accent1">
                      <a:lumMod val="25000"/>
                    </a:schemeClr>
                  </a:gs>
                  <a:gs pos="100000">
                    <a:schemeClr val="accent1">
                      <a:lumMod val="50000"/>
                    </a:schemeClr>
                  </a:gs>
                  <a:gs pos="50000">
                    <a:schemeClr val="accent1">
                      <a:shade val="100000"/>
                      <a:satMod val="115000"/>
                    </a:schemeClr>
                  </a:gs>
                </a:gsLst>
                <a:path path="circle">
                  <a:fillToRect l="50000" t="50000" r="50000" b="50000"/>
                </a:path>
                <a:tileRect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2655888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1" lang="ko-KR" altLang="en-US" sz="2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굴림" pitchFamily="50" charset="-127"/>
                <a:ea typeface="굴림" pitchFamily="50" charset="-127"/>
              </a:endParaRPr>
            </a:p>
          </p:txBody>
        </p:sp>
        <p:sp>
          <p:nvSpPr>
            <p:cNvPr id="1286" name="TextBox 1285"/>
            <p:cNvSpPr txBox="1"/>
            <p:nvPr/>
          </p:nvSpPr>
          <p:spPr>
            <a:xfrm>
              <a:off x="1590477" y="17411221"/>
              <a:ext cx="4893093" cy="91452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lIns="143680" tIns="71840" rIns="143680" bIns="71840" rtlCol="0">
              <a:spAutoFit/>
            </a:bodyPr>
            <a:lstStyle/>
            <a:p>
              <a:r>
                <a:rPr lang="en-US" altLang="ko-KR" sz="5000" b="1" dirty="0" smtClean="0">
                  <a:solidFill>
                    <a:srgbClr val="11263F"/>
                  </a:solidFill>
                  <a:latin typeface="맑은 고딕" pitchFamily="50" charset="-127"/>
                  <a:ea typeface="맑은 고딕" pitchFamily="50" charset="-127"/>
                </a:rPr>
                <a:t>Research Goals</a:t>
              </a:r>
              <a:endParaRPr lang="ko-KR" altLang="en-US" sz="5000" b="1" dirty="0">
                <a:solidFill>
                  <a:srgbClr val="11263F"/>
                </a:solidFill>
                <a:latin typeface="맑은 고딕" pitchFamily="50" charset="-127"/>
                <a:ea typeface="맑은 고딕" pitchFamily="50" charset="-127"/>
              </a:endParaRPr>
            </a:p>
          </p:txBody>
        </p:sp>
        <p:sp>
          <p:nvSpPr>
            <p:cNvPr id="1287" name="직사각형 1286"/>
            <p:cNvSpPr/>
            <p:nvPr/>
          </p:nvSpPr>
          <p:spPr>
            <a:xfrm>
              <a:off x="701081" y="18341714"/>
              <a:ext cx="13915032" cy="4982305"/>
            </a:xfrm>
            <a:prstGeom prst="rect">
              <a:avLst/>
            </a:prstGeom>
          </p:spPr>
          <p:txBody>
            <a:bodyPr wrap="square" lIns="143680" tIns="71840" rIns="143680" bIns="71840">
              <a:spAutoFit/>
            </a:bodyPr>
            <a:lstStyle/>
            <a:p>
              <a:pPr marL="457200" indent="-457200" algn="just" latinLnBrk="0"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en-US" altLang="ko-KR" sz="3200" b="1" dirty="0">
                  <a:solidFill>
                    <a:srgbClr val="008000"/>
                  </a:solidFill>
                  <a:latin typeface="Times New Roman" panose="02020603050405020304" pitchFamily="18" charset="0"/>
                  <a:ea typeface="+mn-ea"/>
                </a:rPr>
                <a:t>To study the information flows of the human brain network</a:t>
              </a:r>
            </a:p>
            <a:p>
              <a:pPr marL="1175598" lvl="1" indent="-457200" algn="just" latinLnBrk="0"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en-US" altLang="ko-KR" sz="3200" dirty="0">
                  <a:latin typeface="Times New Roman" pitchFamily="18" charset="0"/>
                  <a:cs typeface="Times New Roman" pitchFamily="18" charset="0"/>
                </a:rPr>
                <a:t>During episodic memory retrieval</a:t>
              </a:r>
            </a:p>
            <a:p>
              <a:pPr marL="1175598" lvl="1" indent="-457200" algn="just" latinLnBrk="0"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en-US" altLang="ko-KR" sz="3200" dirty="0">
                  <a:latin typeface="Times New Roman" pitchFamily="18" charset="0"/>
                  <a:cs typeface="Times New Roman" pitchFamily="18" charset="0"/>
                </a:rPr>
                <a:t>Partial and direct information within the human brain</a:t>
              </a:r>
            </a:p>
            <a:p>
              <a:pPr marL="457200" indent="-457200" algn="just" latinLnBrk="0"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en-US" altLang="ko-KR" sz="3200" b="1" dirty="0">
                  <a:solidFill>
                    <a:srgbClr val="008000"/>
                  </a:solidFill>
                  <a:latin typeface="Times New Roman" panose="02020603050405020304" pitchFamily="18" charset="0"/>
                  <a:ea typeface="+mn-ea"/>
                </a:rPr>
                <a:t>Based on effective connectivity measured from EEG</a:t>
              </a:r>
            </a:p>
            <a:p>
              <a:pPr marL="1175598" lvl="1" indent="-457200" algn="just" latinLnBrk="0"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en-US" altLang="ko-KR" sz="3200" dirty="0">
                  <a:latin typeface="Times New Roman" pitchFamily="18" charset="0"/>
                  <a:cs typeface="Times New Roman" pitchFamily="18" charset="0"/>
                </a:rPr>
                <a:t>Source localization for estimating the activity of the neuronal sources</a:t>
              </a:r>
            </a:p>
            <a:p>
              <a:pPr marL="1175598" lvl="1" indent="-457200" algn="just" latinLnBrk="0"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en-US" altLang="ko-KR" sz="3200" dirty="0">
                  <a:latin typeface="Times New Roman" pitchFamily="18" charset="0"/>
                  <a:cs typeface="Times New Roman" pitchFamily="18" charset="0"/>
                </a:rPr>
                <a:t>The strength and </a:t>
              </a:r>
              <a:r>
                <a:rPr lang="en-US" altLang="ko-KR" sz="3200" dirty="0" err="1">
                  <a:latin typeface="Times New Roman" pitchFamily="18" charset="0"/>
                  <a:cs typeface="Times New Roman" pitchFamily="18" charset="0"/>
                </a:rPr>
                <a:t>spectro</a:t>
              </a:r>
              <a:r>
                <a:rPr lang="en-US" altLang="ko-KR" sz="3200" dirty="0">
                  <a:latin typeface="Times New Roman" pitchFamily="18" charset="0"/>
                  <a:cs typeface="Times New Roman" pitchFamily="18" charset="0"/>
                </a:rPr>
                <a:t>-anatomical patterns of the inter-areal interactions</a:t>
              </a:r>
            </a:p>
            <a:p>
              <a:pPr marL="1175598" lvl="1" indent="-457200" algn="just" latinLnBrk="0"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en-US" altLang="ko-KR" sz="3200" dirty="0">
                  <a:latin typeface="Times New Roman" pitchFamily="18" charset="0"/>
                  <a:cs typeface="Times New Roman" pitchFamily="18" charset="0"/>
                </a:rPr>
                <a:t>Direct directed transfer function and time-varying MVAR model</a:t>
              </a:r>
            </a:p>
            <a:p>
              <a:pPr marL="457200" indent="-457200" algn="just" latinLnBrk="0"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en-US" altLang="ko-KR" sz="3200" b="1" dirty="0">
                  <a:solidFill>
                    <a:srgbClr val="008000"/>
                  </a:solidFill>
                  <a:latin typeface="Times New Roman" panose="02020603050405020304" pitchFamily="18" charset="0"/>
                  <a:ea typeface="+mn-ea"/>
                </a:rPr>
                <a:t>Graph theoretical analysis </a:t>
              </a:r>
              <a:r>
                <a:rPr lang="en-US" altLang="ko-KR" sz="3200" dirty="0">
                  <a:latin typeface="Times New Roman" pitchFamily="18" charset="0"/>
                  <a:cs typeface="Times New Roman" pitchFamily="18" charset="0"/>
                </a:rPr>
                <a:t>for Topological interactions across the brain regions</a:t>
              </a:r>
              <a:endParaRPr lang="en-US" altLang="ko-KR" sz="3200" dirty="0">
                <a:latin typeface="Times New Roman" pitchFamily="18" charset="0"/>
                <a:cs typeface="Times New Roman" pitchFamily="18" charset="0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934" name="모서리가 둥근 직사각형 933"/>
              <p:cNvSpPr/>
              <p:nvPr/>
            </p:nvSpPr>
            <p:spPr>
              <a:xfrm>
                <a:off x="1595489" y="36203873"/>
                <a:ext cx="11870058" cy="4490565"/>
              </a:xfrm>
              <a:prstGeom prst="roundRect">
                <a:avLst>
                  <a:gd name="adj" fmla="val 6362"/>
                </a:avLst>
              </a:prstGeom>
              <a:solidFill>
                <a:schemeClr val="bg1">
                  <a:lumMod val="95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spAutoFit/>
              </a:bodyPr>
              <a:lstStyle/>
              <a:p>
                <a:pPr marL="900000" lvl="1" indent="-540000">
                  <a:spcAft>
                    <a:spcPts val="1500"/>
                  </a:spcAft>
                  <a:buClr>
                    <a:srgbClr val="1F497D"/>
                  </a:buClr>
                  <a:buFont typeface="Wingdings" panose="05000000000000000000" pitchFamily="2" charset="2"/>
                  <a:buChar char="Ø"/>
                </a:pPr>
                <a:r>
                  <a:rPr lang="en-US" altLang="ko-KR" sz="28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DTF			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ko-KR" altLang="ko-KR" sz="2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ko-KR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p>
                          <m:e>
                            <m:sSup>
                              <m:sSupPr>
                                <m:ctrlPr>
                                  <a:rPr lang="ko-KR" altLang="ko-KR" sz="2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ko-KR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ko-KR" altLang="ko-KR" sz="28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ko-KR" sz="28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ko-KR" sz="28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𝑖𝑛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ko-KR" altLang="ko-KR" sz="28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ko-KR" sz="28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  <m:sup>
                                <m:r>
                                  <a:rPr lang="en-US" altLang="ko-KR" sz="2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ko-KR" sz="2800" dirty="0">
                  <a:solidFill>
                    <a:prstClr val="black"/>
                  </a:solidFill>
                  <a:latin typeface="Times New Roman" pitchFamily="18" charset="0"/>
                  <a:cs typeface="Times New Roman" pitchFamily="18" charset="0"/>
                </a:endParaRPr>
              </a:p>
              <a:p>
                <a:pPr marL="900000" lvl="1" indent="-540000">
                  <a:spcAft>
                    <a:spcPts val="1500"/>
                  </a:spcAft>
                  <a:buClr>
                    <a:srgbClr val="1F497D"/>
                  </a:buClr>
                  <a:buFont typeface="Wingdings" panose="05000000000000000000" pitchFamily="2" charset="2"/>
                  <a:buChar char="Ø"/>
                </a:pPr>
                <a:r>
                  <a:rPr lang="en-US" altLang="ko-KR" sz="28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ffDTF</a:t>
                </a:r>
                <a:r>
                  <a:rPr lang="en-US" altLang="ko-KR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altLang="ko-KR" sz="28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altLang="ko-KR" sz="28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altLang="ko-KR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)= </m:t>
                    </m:r>
                    <m:f>
                      <m:fPr>
                        <m:ctrlPr>
                          <a:rPr lang="ko-KR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ko-KR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ko-KR" altLang="ko-KR" sz="2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ko-KR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𝑖𝑗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ko-KR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supHide m:val="on"/>
                            <m:ctrlPr>
                              <a:rPr lang="ko-KR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sub>
                          <m:sup/>
                          <m:e>
                            <m:nary>
                              <m:naryPr>
                                <m:chr m:val="∑"/>
                                <m:limLoc m:val="subSup"/>
                                <m:ctrlPr>
                                  <a:rPr lang="ko-KR" altLang="ko-KR" sz="2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ko-KR" sz="2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en-US" altLang="ko-KR" sz="2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ko-KR" sz="2800" i="1" dirty="0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p>
                              <m:e>
                                <m:sSup>
                                  <m:sSupPr>
                                    <m:ctrlPr>
                                      <a:rPr lang="ko-KR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|"/>
                                        <m:endChr m:val="|"/>
                                        <m:ctrlPr>
                                          <a:rPr lang="ko-KR" altLang="ko-KR" sz="2800" i="1" dirty="0">
                                            <a:solidFill>
                                              <a:prstClr val="black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ko-KR" altLang="ko-KR" sz="2800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ko-KR" sz="2800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𝑌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ko-KR" sz="2800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𝑖𝑛</m:t>
                                            </m:r>
                                          </m:sub>
                                        </m:sSub>
                                        <m:d>
                                          <m:dPr>
                                            <m:ctrlPr>
                                              <a:rPr lang="ko-KR" altLang="ko-KR" sz="2800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altLang="ko-KR" sz="2800" i="1" dirty="0">
                                                <a:solidFill>
                                                  <a:prstClr val="black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𝑓</m:t>
                                            </m:r>
                                          </m:e>
                                        </m:d>
                                      </m:e>
                                    </m:d>
                                  </m:e>
                                  <m:sup>
                                    <m:r>
                                      <a:rPr lang="en-US" altLang="ko-KR" sz="2800" i="1" dirty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nary>
                          </m:e>
                        </m:nary>
                      </m:den>
                    </m:f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</a:p>
              <a:p>
                <a:pPr marL="900000" lvl="1" indent="-540000">
                  <a:spcAft>
                    <a:spcPts val="1500"/>
                  </a:spcAft>
                  <a:buClr>
                    <a:srgbClr val="1F497D"/>
                  </a:buClr>
                  <a:buFont typeface="Wingdings" panose="05000000000000000000" pitchFamily="2" charset="2"/>
                  <a:buChar char="Ø"/>
                </a:pPr>
                <a:r>
                  <a:rPr lang="en-US" altLang="ko-KR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Power </a:t>
                </a:r>
                <a:r>
                  <a:rPr lang="en-US" altLang="ko-KR" sz="28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spectrum	</a:t>
                </a:r>
                <a:r>
                  <a:rPr lang="en-US" altLang="ko-KR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𝑆</m:t>
                    </m:r>
                    <m:d>
                      <m:dPr>
                        <m:ctrlPr>
                          <a:rPr lang="ko-KR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𝑌</m:t>
                    </m:r>
                    <m:d>
                      <m:dPr>
                        <m:ctrlPr>
                          <a:rPr lang="ko-KR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ko-KR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,</a:t>
                </a:r>
              </a:p>
              <a:p>
                <a:pPr marL="900000" lvl="1" indent="-540000">
                  <a:spcAft>
                    <a:spcPts val="1500"/>
                  </a:spcAft>
                  <a:buClr>
                    <a:srgbClr val="1F497D"/>
                  </a:buClr>
                  <a:buFont typeface="Wingdings" panose="05000000000000000000" pitchFamily="2" charset="2"/>
                  <a:buChar char="Ø"/>
                </a:pPr>
                <a:r>
                  <a:rPr lang="en-US" altLang="ko-KR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Partial </a:t>
                </a:r>
                <a:r>
                  <a:rPr lang="en-US" altLang="ko-KR" sz="28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coherence	</a:t>
                </a:r>
                <a:r>
                  <a:rPr lang="en-US" altLang="ko-KR" sz="28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ko-KR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  <m:sup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ctrlPr>
                          <a:rPr lang="ko-KR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ko-KR" sz="2800" i="1" dirty="0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ko-KR" altLang="ko-KR" sz="28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Sup>
                          <m:sSubSupPr>
                            <m:ctrlPr>
                              <a:rPr lang="ko-KR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  <m:sup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d>
                          <m:dPr>
                            <m:ctrlPr>
                              <a:rPr lang="ko-KR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num>
                      <m:den>
                        <m:sSub>
                          <m:sSubPr>
                            <m:ctrlPr>
                              <a:rPr lang="ko-KR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𝑖𝑖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  <m:sSub>
                          <m:sSubPr>
                            <m:ctrlPr>
                              <a:rPr lang="ko-KR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𝑗𝑗</m:t>
                            </m:r>
                          </m:sub>
                        </m:sSub>
                        <m:d>
                          <m:dPr>
                            <m:ctrlPr>
                              <a:rPr lang="ko-KR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800" i="1" dirty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ko-KR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 ,</a:t>
                </a:r>
              </a:p>
              <a:p>
                <a:pPr marL="900000" lvl="1" indent="-540000">
                  <a:spcAft>
                    <a:spcPts val="1500"/>
                  </a:spcAft>
                  <a:buClr>
                    <a:srgbClr val="1F497D"/>
                  </a:buClr>
                  <a:buFont typeface="Wingdings" panose="05000000000000000000" pitchFamily="2" charset="2"/>
                  <a:buChar char="Ø"/>
                </a:pPr>
                <a:r>
                  <a:rPr lang="en-US" altLang="ko-KR" sz="2800" dirty="0" err="1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dDTF</a:t>
                </a:r>
                <a:r>
                  <a:rPr lang="en-US" altLang="ko-KR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altLang="ko-KR" sz="28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altLang="ko-KR" sz="2800" dirty="0" smtClean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:r>
                  <a:rPr lang="en-US" altLang="ko-KR" sz="2800" dirty="0">
                    <a:solidFill>
                      <a:prstClr val="black"/>
                    </a:solidFill>
                    <a:latin typeface="Times New Roman" pitchFamily="18" charset="0"/>
                    <a:cs typeface="Times New Roman" pitchFamily="18" charset="0"/>
                  </a:rPr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ko-KR" altLang="ko-KR" sz="2800" i="1" dirty="0" smtClean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ko-KR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lang="ko-KR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ko-KR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altLang="ko-KR" sz="2800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ko-KR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d>
                      <m:dPr>
                        <m:ctrlPr>
                          <a:rPr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ko-KR" sz="2800" i="1" dirty="0">
                            <a:solidFill>
                              <a:srgbClr val="C00000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</m:oMath>
                </a14:m>
                <a:endParaRPr lang="ko-KR" altLang="en-US" sz="3200" dirty="0">
                  <a:solidFill>
                    <a:srgbClr val="C00000"/>
                  </a:solidFill>
                </a:endParaRPr>
              </a:p>
            </p:txBody>
          </p:sp>
        </mc:Choice>
        <mc:Fallback>
          <p:sp>
            <p:nvSpPr>
              <p:cNvPr id="934" name="모서리가 둥근 직사각형 93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95489" y="36203873"/>
                <a:ext cx="11870058" cy="4490565"/>
              </a:xfrm>
              <a:prstGeom prst="roundRect">
                <a:avLst>
                  <a:gd name="adj" fmla="val 6362"/>
                </a:avLst>
              </a:prstGeom>
              <a:blipFill rotWithShape="0">
                <a:blip r:embed="rId15"/>
                <a:stretch>
                  <a:fillRect b="-945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06" name="직사각형 1305"/>
          <p:cNvSpPr/>
          <p:nvPr/>
        </p:nvSpPr>
        <p:spPr>
          <a:xfrm>
            <a:off x="701081" y="33464300"/>
            <a:ext cx="14203957" cy="25945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latinLnBrk="0">
              <a:spcBef>
                <a:spcPts val="500"/>
              </a:spcBef>
              <a:spcAft>
                <a:spcPts val="1000"/>
              </a:spcAft>
              <a:buFont typeface="Wingdings" pitchFamily="2" charset="2"/>
              <a:buChar char="§"/>
            </a:pP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Direct directed transfer function (</a:t>
            </a:r>
            <a:r>
              <a:rPr lang="en-US" altLang="ko-KR" sz="3200" b="1" dirty="0" err="1" smtClean="0">
                <a:latin typeface="Times New Roman" pitchFamily="18" charset="0"/>
                <a:cs typeface="Times New Roman" pitchFamily="18" charset="0"/>
              </a:rPr>
              <a:t>dDTF</a:t>
            </a:r>
            <a:r>
              <a:rPr lang="en-US" altLang="ko-KR" sz="3200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altLang="ko-KR" sz="3200" b="1" dirty="0">
              <a:latin typeface="Times New Roman" pitchFamily="18" charset="0"/>
              <a:cs typeface="Times New Roman" pitchFamily="18" charset="0"/>
            </a:endParaRPr>
          </a:p>
          <a:p>
            <a:pPr marL="900000" lvl="1" indent="-457200" latinLnBrk="0">
              <a:lnSpc>
                <a:spcPct val="110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altLang="ko-KR" sz="3200" dirty="0" smtClean="0">
                <a:latin typeface="Times New Roman" pitchFamily="18" charset="0"/>
                <a:cs typeface="Times New Roman" pitchFamily="18" charset="0"/>
              </a:rPr>
              <a:t>A measure based on the transfer function matrix between channels</a:t>
            </a:r>
          </a:p>
          <a:p>
            <a:pPr marL="900000" lvl="1" indent="-457200" latinLnBrk="0">
              <a:lnSpc>
                <a:spcPct val="110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A combination of partial coherence and directed transfer function (DTF)</a:t>
            </a:r>
          </a:p>
          <a:p>
            <a:pPr marL="900000" lvl="1" indent="-457200" latinLnBrk="0">
              <a:lnSpc>
                <a:spcPct val="110000"/>
              </a:lnSpc>
              <a:spcAft>
                <a:spcPts val="1000"/>
              </a:spcAft>
              <a:buFont typeface="Arial" pitchFamily="34" charset="0"/>
              <a:buChar char="•"/>
            </a:pP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Sliding-window MVAR model (500 </a:t>
            </a:r>
            <a:r>
              <a:rPr lang="en-US" altLang="ko-KR" sz="3200" dirty="0" err="1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ms</a:t>
            </a: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 window length, 10 </a:t>
            </a:r>
            <a:r>
              <a:rPr lang="en-US" altLang="ko-KR" sz="3200" dirty="0" err="1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ms</a:t>
            </a:r>
            <a:r>
              <a:rPr lang="en-US" altLang="ko-KR" sz="3200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rPr>
              <a:t> step size)</a:t>
            </a:r>
            <a:endParaRPr lang="en-US" altLang="ko-KR" sz="3200" dirty="0">
              <a:solidFill>
                <a:srgbClr val="080808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5969343" y="9525652"/>
            <a:ext cx="13697856" cy="8260748"/>
          </a:xfrm>
          <a:prstGeom prst="rect">
            <a:avLst/>
          </a:prstGeom>
        </p:spPr>
      </p:pic>
      <p:grpSp>
        <p:nvGrpSpPr>
          <p:cNvPr id="2055" name="그룹 2054"/>
          <p:cNvGrpSpPr/>
          <p:nvPr/>
        </p:nvGrpSpPr>
        <p:grpSpPr>
          <a:xfrm>
            <a:off x="15631311" y="18180347"/>
            <a:ext cx="14035888" cy="6593714"/>
            <a:chOff x="15631311" y="18670015"/>
            <a:chExt cx="14035888" cy="6593714"/>
          </a:xfrm>
        </p:grpSpPr>
        <p:sp>
          <p:nvSpPr>
            <p:cNvPr id="90" name="직사각형 89"/>
            <p:cNvSpPr/>
            <p:nvPr/>
          </p:nvSpPr>
          <p:spPr>
            <a:xfrm>
              <a:off x="15631311" y="18670015"/>
              <a:ext cx="13752935" cy="637526"/>
            </a:xfrm>
            <a:prstGeom prst="rect">
              <a:avLst/>
            </a:prstGeom>
          </p:spPr>
          <p:txBody>
            <a:bodyPr wrap="square" lIns="143680" tIns="71840" rIns="143680" bIns="71840">
              <a:spAutoFit/>
            </a:bodyPr>
            <a:lstStyle/>
            <a:p>
              <a:pPr marL="457200" indent="-457200" algn="just" latinLnBrk="0">
                <a:spcBef>
                  <a:spcPts val="500"/>
                </a:spcBef>
                <a:spcAft>
                  <a:spcPts val="1000"/>
                </a:spcAft>
                <a:buFont typeface="Wingdings" pitchFamily="2" charset="2"/>
                <a:buChar char="§"/>
              </a:pPr>
              <a:r>
                <a:rPr lang="en-US" altLang="ko-KR" sz="3200" b="1" dirty="0" smtClean="0">
                  <a:solidFill>
                    <a:srgbClr val="080808"/>
                  </a:solidFill>
                  <a:latin typeface="Times New Roman" pitchFamily="18" charset="0"/>
                  <a:cs typeface="Times New Roman" pitchFamily="18" charset="0"/>
                </a:rPr>
                <a:t>Information flows are significantly increased among the 10 active regions</a:t>
              </a:r>
              <a:endParaRPr lang="en-US" altLang="ko-KR" sz="3200" b="1" dirty="0" smtClean="0">
                <a:solidFill>
                  <a:srgbClr val="080808"/>
                </a:solidFill>
                <a:latin typeface="Times New Roman" pitchFamily="18" charset="0"/>
                <a:cs typeface="Times New Roman" pitchFamily="18" charset="0"/>
              </a:endParaRPr>
            </a:p>
          </p:txBody>
        </p:sp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5769802" y="19465160"/>
              <a:ext cx="13897397" cy="5798569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 디자인">
  <a:themeElements>
    <a:clrScheme name="기본 디자인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기본 디자인">
      <a:majorFont>
        <a:latin typeface="굴림"/>
        <a:ea typeface="굴림"/>
        <a:cs typeface=""/>
      </a:majorFont>
      <a:minorFont>
        <a:latin typeface="굴림"/>
        <a:ea typeface="굴림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6558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2655888" rtl="0" eaLnBrk="1" fontAlgn="base" latinLnBrk="1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ko-KR" altLang="en-US" sz="2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굴림" pitchFamily="50" charset="-127"/>
            <a:ea typeface="굴림" pitchFamily="50" charset="-127"/>
          </a:defRPr>
        </a:defPPr>
      </a:lstStyle>
    </a:lnDef>
  </a:objectDefaults>
  <a:extraClrSchemeLst>
    <a:extraClrScheme>
      <a:clrScheme name="기본 디자인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기본 디자인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기본 디자인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13305</TotalTime>
  <Words>442</Words>
  <Application>Microsoft Office PowerPoint</Application>
  <PresentationFormat>사용자 지정</PresentationFormat>
  <Paragraphs>76</Paragraphs>
  <Slides>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</vt:i4>
      </vt:variant>
    </vt:vector>
  </HeadingPairs>
  <TitlesOfParts>
    <vt:vector size="9" baseType="lpstr">
      <vt:lpstr>굴림</vt:lpstr>
      <vt:lpstr>맑은 고딕</vt:lpstr>
      <vt:lpstr>Arial</vt:lpstr>
      <vt:lpstr>Cambria Math</vt:lpstr>
      <vt:lpstr>Times New Roman</vt:lpstr>
      <vt:lpstr>Verdana</vt:lpstr>
      <vt:lpstr>Wingdings</vt:lpstr>
      <vt:lpstr>기본 디자인</vt:lpstr>
      <vt:lpstr>PowerPoint 프레젠테이션</vt:lpstr>
    </vt:vector>
  </TitlesOfParts>
  <Company>KAIST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이신목</dc:creator>
  <cp:lastModifiedBy>cylee</cp:lastModifiedBy>
  <cp:revision>895</cp:revision>
  <dcterms:created xsi:type="dcterms:W3CDTF">2006-12-16T11:45:24Z</dcterms:created>
  <dcterms:modified xsi:type="dcterms:W3CDTF">2014-10-09T08:46:46Z</dcterms:modified>
</cp:coreProperties>
</file>